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28"/>
  </p:notesMasterIdLst>
  <p:handoutMasterIdLst>
    <p:handoutMasterId r:id="rId29"/>
  </p:handoutMasterIdLst>
  <p:sldIdLst>
    <p:sldId id="256" r:id="rId2"/>
    <p:sldId id="369" r:id="rId3"/>
    <p:sldId id="390" r:id="rId4"/>
    <p:sldId id="404" r:id="rId5"/>
    <p:sldId id="405" r:id="rId6"/>
    <p:sldId id="406" r:id="rId7"/>
    <p:sldId id="410" r:id="rId8"/>
    <p:sldId id="402" r:id="rId9"/>
    <p:sldId id="412" r:id="rId10"/>
    <p:sldId id="396" r:id="rId11"/>
    <p:sldId id="400" r:id="rId12"/>
    <p:sldId id="413" r:id="rId13"/>
    <p:sldId id="408" r:id="rId14"/>
    <p:sldId id="399" r:id="rId15"/>
    <p:sldId id="337" r:id="rId16"/>
    <p:sldId id="407" r:id="rId17"/>
    <p:sldId id="417" r:id="rId18"/>
    <p:sldId id="418" r:id="rId19"/>
    <p:sldId id="419" r:id="rId20"/>
    <p:sldId id="420" r:id="rId21"/>
    <p:sldId id="421" r:id="rId22"/>
    <p:sldId id="422" r:id="rId23"/>
    <p:sldId id="403" r:id="rId24"/>
    <p:sldId id="414" r:id="rId25"/>
    <p:sldId id="393" r:id="rId26"/>
    <p:sldId id="416" r:id="rId27"/>
  </p:sldIdLst>
  <p:sldSz cx="12192000" cy="6858000"/>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guide id="3" orient="horz" pos="170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6522"/>
    <a:srgbClr val="02780A"/>
    <a:srgbClr val="C4CDDA"/>
    <a:srgbClr val="BAC5D4"/>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Темный стиль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505E3EF-67EA-436B-97B2-0124C06EBD24}" styleName="Средний стиль 4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244" autoAdjust="0"/>
    <p:restoredTop sz="89257" autoAdjust="0"/>
  </p:normalViewPr>
  <p:slideViewPr>
    <p:cSldViewPr snapToGrid="0">
      <p:cViewPr>
        <p:scale>
          <a:sx n="130" d="100"/>
          <a:sy n="130" d="100"/>
        </p:scale>
        <p:origin x="126" y="612"/>
      </p:cViewPr>
      <p:guideLst>
        <p:guide orient="horz" pos="2160"/>
        <p:guide orient="horz" pos="1709"/>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Svv\&#1086;&#1073;&#1097;&#1072;&#1103;\&#1060;&#1055;&#1048;\&#1048;&#1090;&#1086;&#1075;&#1086;&#1074;&#1099;&#1081;%20&#1086;&#1090;&#1095;&#1077;&#1090;\&#1040;&#1085;&#1072;&#1083;&#1080;&#1079;\&#1051;&#1080;&#1089;&#1090;%20Microsoft%20Excel.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Svv\&#1086;&#1073;&#1097;&#1072;&#1103;\&#1060;&#1055;&#1048;\&#1048;&#1090;&#1086;&#1075;&#1086;&#1074;&#1099;&#1081;%20&#1086;&#1090;&#1095;&#1077;&#1090;\&#1040;&#1085;&#1072;&#1083;&#1080;&#1079;\&#1051;&#1080;&#1089;&#1090;%20Microsoft%20Excel.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embeddings/oleObject2.bin"/></Relationships>
</file>

<file path=ppt/charts/_rels/chart4.xml.rels><?xml version="1.0" encoding="UTF-8" standalone="yes"?>
<Relationships xmlns="http://schemas.openxmlformats.org/package/2006/relationships"><Relationship Id="rId1" Type="http://schemas.openxmlformats.org/officeDocument/2006/relationships/oleObject" Target="../embeddings/oleObject3.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marker>
            <c:symbol val="none"/>
          </c:marker>
          <c:xVal>
            <c:numRef>
              <c:f>Лист1!$G$6:$G$16</c:f>
              <c:numCache>
                <c:formatCode>General</c:formatCode>
                <c:ptCount val="11"/>
                <c:pt idx="0">
                  <c:v>1</c:v>
                </c:pt>
                <c:pt idx="1">
                  <c:v>2</c:v>
                </c:pt>
                <c:pt idx="2">
                  <c:v>3</c:v>
                </c:pt>
                <c:pt idx="3">
                  <c:v>4</c:v>
                </c:pt>
                <c:pt idx="4">
                  <c:v>5</c:v>
                </c:pt>
                <c:pt idx="5">
                  <c:v>6</c:v>
                </c:pt>
                <c:pt idx="6">
                  <c:v>7</c:v>
                </c:pt>
                <c:pt idx="7">
                  <c:v>8</c:v>
                </c:pt>
                <c:pt idx="8">
                  <c:v>9</c:v>
                </c:pt>
                <c:pt idx="9">
                  <c:v>10</c:v>
                </c:pt>
                <c:pt idx="10">
                  <c:v>11</c:v>
                </c:pt>
              </c:numCache>
            </c:numRef>
          </c:xVal>
          <c:yVal>
            <c:numRef>
              <c:f>Лист1!$I$6:$I$16</c:f>
              <c:numCache>
                <c:formatCode>General</c:formatCode>
                <c:ptCount val="11"/>
                <c:pt idx="0">
                  <c:v>14.1945</c:v>
                </c:pt>
                <c:pt idx="1">
                  <c:v>14.196</c:v>
                </c:pt>
                <c:pt idx="2">
                  <c:v>14.192500000000003</c:v>
                </c:pt>
                <c:pt idx="3">
                  <c:v>14.176</c:v>
                </c:pt>
                <c:pt idx="4">
                  <c:v>14.186500000000002</c:v>
                </c:pt>
                <c:pt idx="5">
                  <c:v>14.1915</c:v>
                </c:pt>
                <c:pt idx="6">
                  <c:v>14.189</c:v>
                </c:pt>
                <c:pt idx="7">
                  <c:v>14.191000000000001</c:v>
                </c:pt>
                <c:pt idx="8">
                  <c:v>14.1805</c:v>
                </c:pt>
                <c:pt idx="9">
                  <c:v>14.186500000000002</c:v>
                </c:pt>
                <c:pt idx="10">
                  <c:v>14.195</c:v>
                </c:pt>
              </c:numCache>
            </c:numRef>
          </c:yVal>
          <c:smooth val="0"/>
        </c:ser>
        <c:dLbls>
          <c:showLegendKey val="0"/>
          <c:showVal val="0"/>
          <c:showCatName val="0"/>
          <c:showSerName val="0"/>
          <c:showPercent val="0"/>
          <c:showBubbleSize val="0"/>
        </c:dLbls>
        <c:axId val="53812608"/>
        <c:axId val="53831168"/>
      </c:scatterChart>
      <c:valAx>
        <c:axId val="53812608"/>
        <c:scaling>
          <c:orientation val="minMax"/>
          <c:max val="12"/>
          <c:min val="0"/>
        </c:scaling>
        <c:delete val="0"/>
        <c:axPos val="b"/>
        <c:majorGridlines/>
        <c:title>
          <c:tx>
            <c:rich>
              <a:bodyPr/>
              <a:lstStyle/>
              <a:p>
                <a:pPr>
                  <a:defRPr/>
                </a:pPr>
                <a:r>
                  <a:rPr lang="ru-RU"/>
                  <a:t>Номер</a:t>
                </a:r>
                <a:r>
                  <a:rPr lang="ru-RU" baseline="0"/>
                  <a:t> зуба шестерни</a:t>
                </a:r>
                <a:endParaRPr lang="ru-RU"/>
              </a:p>
            </c:rich>
          </c:tx>
          <c:layout>
            <c:manualLayout>
              <c:xMode val="edge"/>
              <c:yMode val="edge"/>
              <c:x val="0.40924254891555545"/>
              <c:y val="0.8948801607077671"/>
            </c:manualLayout>
          </c:layout>
          <c:overlay val="0"/>
        </c:title>
        <c:numFmt formatCode="General" sourceLinked="1"/>
        <c:majorTickMark val="out"/>
        <c:minorTickMark val="none"/>
        <c:tickLblPos val="nextTo"/>
        <c:crossAx val="53831168"/>
        <c:crosses val="autoZero"/>
        <c:crossBetween val="midCat"/>
        <c:majorUnit val="1"/>
      </c:valAx>
      <c:valAx>
        <c:axId val="53831168"/>
        <c:scaling>
          <c:orientation val="minMax"/>
        </c:scaling>
        <c:delete val="0"/>
        <c:axPos val="l"/>
        <c:majorGridlines/>
        <c:title>
          <c:tx>
            <c:rich>
              <a:bodyPr rot="-5400000" vert="horz"/>
              <a:lstStyle/>
              <a:p>
                <a:pPr>
                  <a:defRPr/>
                </a:pPr>
                <a:r>
                  <a:rPr lang="ru-RU"/>
                  <a:t>Фактический</a:t>
                </a:r>
                <a:r>
                  <a:rPr lang="ru-RU" baseline="0"/>
                  <a:t> </a:t>
                </a:r>
                <a:r>
                  <a:rPr lang="ru-RU"/>
                  <a:t>размер</a:t>
                </a:r>
              </a:p>
            </c:rich>
          </c:tx>
          <c:layout/>
          <c:overlay val="0"/>
        </c:title>
        <c:numFmt formatCode="General" sourceLinked="1"/>
        <c:majorTickMark val="out"/>
        <c:minorTickMark val="none"/>
        <c:tickLblPos val="nextTo"/>
        <c:crossAx val="53812608"/>
        <c:crosses val="autoZero"/>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marker>
            <c:symbol val="none"/>
          </c:marker>
          <c:xVal>
            <c:numRef>
              <c:f>Лист1!$B$6:$B$20</c:f>
              <c:numCache>
                <c:formatCode>General</c:formatCode>
                <c:ptCount val="1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numCache>
            </c:numRef>
          </c:xVal>
          <c:yVal>
            <c:numRef>
              <c:f>Лист1!$E$6:$E$20</c:f>
              <c:numCache>
                <c:formatCode>General</c:formatCode>
                <c:ptCount val="15"/>
                <c:pt idx="0">
                  <c:v>14.077</c:v>
                </c:pt>
                <c:pt idx="1">
                  <c:v>14.078000000000001</c:v>
                </c:pt>
                <c:pt idx="2">
                  <c:v>14.080500000000002</c:v>
                </c:pt>
                <c:pt idx="3">
                  <c:v>14.082000000000004</c:v>
                </c:pt>
                <c:pt idx="4">
                  <c:v>14.079500000000007</c:v>
                </c:pt>
                <c:pt idx="5">
                  <c:v>14.080500000000002</c:v>
                </c:pt>
                <c:pt idx="6">
                  <c:v>14.083</c:v>
                </c:pt>
                <c:pt idx="7">
                  <c:v>14.082500000000005</c:v>
                </c:pt>
                <c:pt idx="8">
                  <c:v>14.0815</c:v>
                </c:pt>
                <c:pt idx="9">
                  <c:v>14.0815</c:v>
                </c:pt>
                <c:pt idx="10">
                  <c:v>14.079500000000007</c:v>
                </c:pt>
                <c:pt idx="11">
                  <c:v>14.0785</c:v>
                </c:pt>
                <c:pt idx="12">
                  <c:v>14.075500000000005</c:v>
                </c:pt>
                <c:pt idx="13">
                  <c:v>14.075500000000005</c:v>
                </c:pt>
                <c:pt idx="14">
                  <c:v>14.076000000000002</c:v>
                </c:pt>
              </c:numCache>
            </c:numRef>
          </c:yVal>
          <c:smooth val="0"/>
        </c:ser>
        <c:dLbls>
          <c:showLegendKey val="0"/>
          <c:showVal val="0"/>
          <c:showCatName val="0"/>
          <c:showSerName val="0"/>
          <c:showPercent val="0"/>
          <c:showBubbleSize val="0"/>
        </c:dLbls>
        <c:axId val="57367552"/>
        <c:axId val="57369728"/>
      </c:scatterChart>
      <c:valAx>
        <c:axId val="57367552"/>
        <c:scaling>
          <c:orientation val="minMax"/>
          <c:max val="16"/>
          <c:min val="0"/>
        </c:scaling>
        <c:delete val="0"/>
        <c:axPos val="b"/>
        <c:majorGridlines/>
        <c:title>
          <c:tx>
            <c:rich>
              <a:bodyPr/>
              <a:lstStyle/>
              <a:p>
                <a:pPr>
                  <a:defRPr/>
                </a:pPr>
                <a:r>
                  <a:rPr lang="ru-RU"/>
                  <a:t>Номер</a:t>
                </a:r>
                <a:r>
                  <a:rPr lang="ru-RU" baseline="0"/>
                  <a:t> зуба шестерни</a:t>
                </a:r>
                <a:endParaRPr lang="ru-RU"/>
              </a:p>
            </c:rich>
          </c:tx>
          <c:layout/>
          <c:overlay val="0"/>
        </c:title>
        <c:numFmt formatCode="General" sourceLinked="1"/>
        <c:majorTickMark val="out"/>
        <c:minorTickMark val="none"/>
        <c:tickLblPos val="nextTo"/>
        <c:crossAx val="57369728"/>
        <c:crosses val="autoZero"/>
        <c:crossBetween val="midCat"/>
        <c:majorUnit val="1"/>
      </c:valAx>
      <c:valAx>
        <c:axId val="57369728"/>
        <c:scaling>
          <c:orientation val="minMax"/>
        </c:scaling>
        <c:delete val="0"/>
        <c:axPos val="l"/>
        <c:majorGridlines/>
        <c:title>
          <c:tx>
            <c:rich>
              <a:bodyPr rot="-5400000" vert="horz"/>
              <a:lstStyle/>
              <a:p>
                <a:pPr>
                  <a:defRPr/>
                </a:pPr>
                <a:r>
                  <a:rPr lang="ru-RU"/>
                  <a:t>Фактический</a:t>
                </a:r>
                <a:r>
                  <a:rPr lang="ru-RU" baseline="0"/>
                  <a:t> </a:t>
                </a:r>
                <a:r>
                  <a:rPr lang="ru-RU"/>
                  <a:t>размер</a:t>
                </a:r>
              </a:p>
            </c:rich>
          </c:tx>
          <c:layout/>
          <c:overlay val="0"/>
        </c:title>
        <c:numFmt formatCode="General" sourceLinked="1"/>
        <c:majorTickMark val="out"/>
        <c:minorTickMark val="none"/>
        <c:tickLblPos val="nextTo"/>
        <c:crossAx val="57367552"/>
        <c:crosses val="autoZero"/>
        <c:crossBetween val="midCat"/>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07774671453057E-2"/>
          <c:y val="1.9770953672621355E-2"/>
          <c:w val="0.72757092791574463"/>
          <c:h val="0.80521208868876015"/>
        </c:manualLayout>
      </c:layout>
      <c:scatterChart>
        <c:scatterStyle val="lineMarker"/>
        <c:varyColors val="0"/>
        <c:ser>
          <c:idx val="0"/>
          <c:order val="0"/>
          <c:tx>
            <c:strRef>
              <c:f>Лист1!$C$1</c:f>
              <c:strCache>
                <c:ptCount val="1"/>
                <c:pt idx="0">
                  <c:v>Эвольвентный редуктор</c:v>
                </c:pt>
              </c:strCache>
            </c:strRef>
          </c:tx>
          <c:spPr>
            <a:ln>
              <a:prstDash val="dash"/>
            </a:ln>
          </c:spPr>
          <c:marker>
            <c:symbol val="none"/>
          </c:marker>
          <c:xVal>
            <c:numRef>
              <c:f>Лист1!$B$3:$B$6</c:f>
              <c:numCache>
                <c:formatCode>0.00%</c:formatCode>
                <c:ptCount val="4"/>
                <c:pt idx="0">
                  <c:v>0</c:v>
                </c:pt>
                <c:pt idx="1">
                  <c:v>0.33333333333333331</c:v>
                </c:pt>
                <c:pt idx="2">
                  <c:v>0.66666666666666663</c:v>
                </c:pt>
                <c:pt idx="3">
                  <c:v>1</c:v>
                </c:pt>
              </c:numCache>
            </c:numRef>
          </c:xVal>
          <c:yVal>
            <c:numRef>
              <c:f>Лист1!$E$3:$E$6</c:f>
              <c:numCache>
                <c:formatCode>General</c:formatCode>
                <c:ptCount val="4"/>
                <c:pt idx="0">
                  <c:v>1.1000000000000001</c:v>
                </c:pt>
                <c:pt idx="1">
                  <c:v>10</c:v>
                </c:pt>
                <c:pt idx="2">
                  <c:v>13.8</c:v>
                </c:pt>
                <c:pt idx="3">
                  <c:v>17</c:v>
                </c:pt>
              </c:numCache>
            </c:numRef>
          </c:yVal>
          <c:smooth val="0"/>
        </c:ser>
        <c:ser>
          <c:idx val="1"/>
          <c:order val="1"/>
          <c:tx>
            <c:strRef>
              <c:f>Лист1!$H$1</c:f>
              <c:strCache>
                <c:ptCount val="1"/>
                <c:pt idx="0">
                  <c:v>ЭЦ-редуктор</c:v>
                </c:pt>
              </c:strCache>
            </c:strRef>
          </c:tx>
          <c:marker>
            <c:symbol val="none"/>
          </c:marker>
          <c:xVal>
            <c:numRef>
              <c:f>Лист1!$B$3:$B$6</c:f>
              <c:numCache>
                <c:formatCode>0.00%</c:formatCode>
                <c:ptCount val="4"/>
                <c:pt idx="0">
                  <c:v>0</c:v>
                </c:pt>
                <c:pt idx="1">
                  <c:v>0.33333333333333331</c:v>
                </c:pt>
                <c:pt idx="2">
                  <c:v>0.66666666666666663</c:v>
                </c:pt>
                <c:pt idx="3">
                  <c:v>1</c:v>
                </c:pt>
              </c:numCache>
            </c:numRef>
          </c:xVal>
          <c:yVal>
            <c:numRef>
              <c:f>Лист1!$J$3:$J$6</c:f>
              <c:numCache>
                <c:formatCode>General</c:formatCode>
                <c:ptCount val="4"/>
                <c:pt idx="0">
                  <c:v>1.3</c:v>
                </c:pt>
                <c:pt idx="1">
                  <c:v>9.5</c:v>
                </c:pt>
                <c:pt idx="2">
                  <c:v>14</c:v>
                </c:pt>
                <c:pt idx="3">
                  <c:v>16.5</c:v>
                </c:pt>
              </c:numCache>
            </c:numRef>
          </c:yVal>
          <c:smooth val="0"/>
        </c:ser>
        <c:dLbls>
          <c:showLegendKey val="0"/>
          <c:showVal val="0"/>
          <c:showCatName val="0"/>
          <c:showSerName val="0"/>
          <c:showPercent val="0"/>
          <c:showBubbleSize val="0"/>
        </c:dLbls>
        <c:axId val="58012800"/>
        <c:axId val="58014720"/>
      </c:scatterChart>
      <c:valAx>
        <c:axId val="58012800"/>
        <c:scaling>
          <c:orientation val="minMax"/>
          <c:max val="1.1000000000000001"/>
          <c:min val="0"/>
        </c:scaling>
        <c:delete val="0"/>
        <c:axPos val="b"/>
        <c:majorGridlines/>
        <c:title>
          <c:tx>
            <c:rich>
              <a:bodyPr/>
              <a:lstStyle/>
              <a:p>
                <a:pPr>
                  <a:defRPr/>
                </a:pPr>
                <a:r>
                  <a:rPr lang="ru-RU" sz="1200" b="0">
                    <a:latin typeface="Times New Roman" pitchFamily="18" charset="0"/>
                    <a:cs typeface="Times New Roman" pitchFamily="18" charset="0"/>
                  </a:rPr>
                  <a:t>Режим</a:t>
                </a:r>
                <a:r>
                  <a:rPr lang="ru-RU" sz="1200" b="0" baseline="0">
                    <a:latin typeface="Times New Roman" pitchFamily="18" charset="0"/>
                    <a:cs typeface="Times New Roman" pitchFamily="18" charset="0"/>
                  </a:rPr>
                  <a:t> нагружения, %</a:t>
                </a:r>
                <a:endParaRPr lang="ru-RU" sz="1200" b="0">
                  <a:latin typeface="Times New Roman" pitchFamily="18" charset="0"/>
                  <a:cs typeface="Times New Roman" pitchFamily="18" charset="0"/>
                </a:endParaRPr>
              </a:p>
            </c:rich>
          </c:tx>
          <c:layout>
            <c:manualLayout>
              <c:xMode val="edge"/>
              <c:yMode val="edge"/>
              <c:x val="0.37698144083467755"/>
              <c:y val="0.93145875022681557"/>
            </c:manualLayout>
          </c:layout>
          <c:overlay val="0"/>
        </c:title>
        <c:numFmt formatCode="0.00%" sourceLinked="1"/>
        <c:majorTickMark val="out"/>
        <c:minorTickMark val="none"/>
        <c:tickLblPos val="nextTo"/>
        <c:crossAx val="58014720"/>
        <c:crosses val="autoZero"/>
        <c:crossBetween val="midCat"/>
      </c:valAx>
      <c:valAx>
        <c:axId val="58014720"/>
        <c:scaling>
          <c:orientation val="minMax"/>
          <c:max val="17.100000000000001"/>
          <c:min val="0"/>
        </c:scaling>
        <c:delete val="0"/>
        <c:axPos val="l"/>
        <c:majorGridlines/>
        <c:title>
          <c:tx>
            <c:rich>
              <a:bodyPr rot="-5400000" vert="horz"/>
              <a:lstStyle/>
              <a:p>
                <a:pPr>
                  <a:defRPr/>
                </a:pPr>
                <a:r>
                  <a:rPr lang="ru-RU" sz="1200" b="0">
                    <a:latin typeface="Times New Roman" pitchFamily="18" charset="0"/>
                    <a:cs typeface="Times New Roman" pitchFamily="18" charset="0"/>
                  </a:rPr>
                  <a:t>Активная мощность,</a:t>
                </a:r>
                <a:r>
                  <a:rPr lang="ru-RU" sz="1200" b="0" baseline="0">
                    <a:latin typeface="Times New Roman" pitchFamily="18" charset="0"/>
                    <a:cs typeface="Times New Roman" pitchFamily="18" charset="0"/>
                  </a:rPr>
                  <a:t> кВт</a:t>
                </a:r>
                <a:endParaRPr lang="ru-RU" sz="1200" b="0">
                  <a:latin typeface="Times New Roman" pitchFamily="18" charset="0"/>
                  <a:cs typeface="Times New Roman" pitchFamily="18" charset="0"/>
                </a:endParaRPr>
              </a:p>
            </c:rich>
          </c:tx>
          <c:layout/>
          <c:overlay val="0"/>
        </c:title>
        <c:numFmt formatCode="General" sourceLinked="1"/>
        <c:majorTickMark val="out"/>
        <c:minorTickMark val="none"/>
        <c:tickLblPos val="nextTo"/>
        <c:crossAx val="58012800"/>
        <c:crosses val="autoZero"/>
        <c:crossBetween val="midCat"/>
      </c:valAx>
    </c:plotArea>
    <c:legend>
      <c:legendPos val="r"/>
      <c:layout>
        <c:manualLayout>
          <c:xMode val="edge"/>
          <c:yMode val="edge"/>
          <c:x val="0.53156245108954747"/>
          <c:y val="0.22803723116466457"/>
          <c:w val="0.29911117728398973"/>
          <c:h val="0.55910133739810941"/>
        </c:manualLayout>
      </c:layout>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104124864074279E-2"/>
          <c:y val="3.5997976457582896E-2"/>
          <c:w val="0.7282234200907497"/>
          <c:h val="0.79534835635546663"/>
        </c:manualLayout>
      </c:layout>
      <c:scatterChart>
        <c:scatterStyle val="lineMarker"/>
        <c:varyColors val="0"/>
        <c:ser>
          <c:idx val="0"/>
          <c:order val="0"/>
          <c:tx>
            <c:strRef>
              <c:f>Лист1!$C$1</c:f>
              <c:strCache>
                <c:ptCount val="1"/>
                <c:pt idx="0">
                  <c:v>Эвольвентный редуктор</c:v>
                </c:pt>
              </c:strCache>
            </c:strRef>
          </c:tx>
          <c:spPr>
            <a:ln>
              <a:prstDash val="dash"/>
            </a:ln>
          </c:spPr>
          <c:marker>
            <c:symbol val="none"/>
          </c:marker>
          <c:xVal>
            <c:numRef>
              <c:f>Лист1!$B$3:$B$6</c:f>
              <c:numCache>
                <c:formatCode>0.00%</c:formatCode>
                <c:ptCount val="4"/>
                <c:pt idx="0">
                  <c:v>0</c:v>
                </c:pt>
                <c:pt idx="1">
                  <c:v>0.33333333333333331</c:v>
                </c:pt>
                <c:pt idx="2">
                  <c:v>0.66666666666666663</c:v>
                </c:pt>
                <c:pt idx="3">
                  <c:v>1</c:v>
                </c:pt>
              </c:numCache>
            </c:numRef>
          </c:xVal>
          <c:yVal>
            <c:numRef>
              <c:f>Лист1!$F$3:$F$6</c:f>
              <c:numCache>
                <c:formatCode>General</c:formatCode>
                <c:ptCount val="4"/>
                <c:pt idx="0">
                  <c:v>31</c:v>
                </c:pt>
                <c:pt idx="1">
                  <c:v>54</c:v>
                </c:pt>
                <c:pt idx="2">
                  <c:v>67</c:v>
                </c:pt>
                <c:pt idx="3">
                  <c:v>85</c:v>
                </c:pt>
              </c:numCache>
            </c:numRef>
          </c:yVal>
          <c:smooth val="0"/>
        </c:ser>
        <c:ser>
          <c:idx val="1"/>
          <c:order val="1"/>
          <c:tx>
            <c:strRef>
              <c:f>Лист1!$H$1</c:f>
              <c:strCache>
                <c:ptCount val="1"/>
                <c:pt idx="0">
                  <c:v>ЭЦ-редуктор</c:v>
                </c:pt>
              </c:strCache>
            </c:strRef>
          </c:tx>
          <c:marker>
            <c:symbol val="none"/>
          </c:marker>
          <c:xVal>
            <c:numRef>
              <c:f>Лист1!$B$3:$B$6</c:f>
              <c:numCache>
                <c:formatCode>0.00%</c:formatCode>
                <c:ptCount val="4"/>
                <c:pt idx="0">
                  <c:v>0</c:v>
                </c:pt>
                <c:pt idx="1">
                  <c:v>0.33333333333333331</c:v>
                </c:pt>
                <c:pt idx="2">
                  <c:v>0.66666666666666663</c:v>
                </c:pt>
                <c:pt idx="3">
                  <c:v>1</c:v>
                </c:pt>
              </c:numCache>
            </c:numRef>
          </c:xVal>
          <c:yVal>
            <c:numRef>
              <c:f>Лист1!$K$3:$K$6</c:f>
              <c:numCache>
                <c:formatCode>General</c:formatCode>
                <c:ptCount val="4"/>
                <c:pt idx="0">
                  <c:v>24</c:v>
                </c:pt>
                <c:pt idx="1">
                  <c:v>47</c:v>
                </c:pt>
                <c:pt idx="2">
                  <c:v>67</c:v>
                </c:pt>
                <c:pt idx="3">
                  <c:v>80</c:v>
                </c:pt>
              </c:numCache>
            </c:numRef>
          </c:yVal>
          <c:smooth val="0"/>
        </c:ser>
        <c:dLbls>
          <c:showLegendKey val="0"/>
          <c:showVal val="0"/>
          <c:showCatName val="0"/>
          <c:showSerName val="0"/>
          <c:showPercent val="0"/>
          <c:showBubbleSize val="0"/>
        </c:dLbls>
        <c:axId val="58052608"/>
        <c:axId val="58054528"/>
      </c:scatterChart>
      <c:valAx>
        <c:axId val="58052608"/>
        <c:scaling>
          <c:orientation val="minMax"/>
          <c:max val="1.1000000000000001"/>
          <c:min val="0"/>
        </c:scaling>
        <c:delete val="0"/>
        <c:axPos val="b"/>
        <c:majorGridlines/>
        <c:title>
          <c:tx>
            <c:rich>
              <a:bodyPr/>
              <a:lstStyle/>
              <a:p>
                <a:pPr>
                  <a:defRPr/>
                </a:pPr>
                <a:r>
                  <a:rPr lang="ru-RU" sz="1200" b="0" i="0" baseline="0">
                    <a:effectLst/>
                    <a:latin typeface="Times New Roman" pitchFamily="18" charset="0"/>
                    <a:cs typeface="Times New Roman" pitchFamily="18" charset="0"/>
                  </a:rPr>
                  <a:t>Режим нагружения, %</a:t>
                </a:r>
                <a:endParaRPr lang="ru-RU" sz="1200">
                  <a:effectLst/>
                  <a:latin typeface="Times New Roman" pitchFamily="18" charset="0"/>
                  <a:cs typeface="Times New Roman" pitchFamily="18" charset="0"/>
                </a:endParaRPr>
              </a:p>
            </c:rich>
          </c:tx>
          <c:layout/>
          <c:overlay val="0"/>
        </c:title>
        <c:numFmt formatCode="0.00%" sourceLinked="1"/>
        <c:majorTickMark val="out"/>
        <c:minorTickMark val="none"/>
        <c:tickLblPos val="nextTo"/>
        <c:crossAx val="58054528"/>
        <c:crosses val="autoZero"/>
        <c:crossBetween val="midCat"/>
      </c:valAx>
      <c:valAx>
        <c:axId val="58054528"/>
        <c:scaling>
          <c:orientation val="minMax"/>
          <c:max val="90"/>
          <c:min val="20"/>
        </c:scaling>
        <c:delete val="0"/>
        <c:axPos val="l"/>
        <c:majorGridlines/>
        <c:title>
          <c:tx>
            <c:rich>
              <a:bodyPr rot="-5400000" vert="horz"/>
              <a:lstStyle/>
              <a:p>
                <a:pPr>
                  <a:defRPr/>
                </a:pPr>
                <a:r>
                  <a:rPr lang="ru-RU" sz="1200" b="0"/>
                  <a:t>Т</a:t>
                </a:r>
                <a:r>
                  <a:rPr lang="ru-RU" sz="1200" b="0" baseline="-25000"/>
                  <a:t>1</a:t>
                </a:r>
                <a:r>
                  <a:rPr lang="ru-RU" sz="1200" b="0" baseline="0"/>
                  <a:t>, </a:t>
                </a:r>
                <a:r>
                  <a:rPr lang="ru-RU" sz="1200" b="0" baseline="0">
                    <a:latin typeface="Times New Roman"/>
                    <a:cs typeface="Times New Roman"/>
                  </a:rPr>
                  <a:t>°С</a:t>
                </a:r>
                <a:endParaRPr lang="ru-RU" sz="1200" b="0"/>
              </a:p>
            </c:rich>
          </c:tx>
          <c:layout>
            <c:manualLayout>
              <c:xMode val="edge"/>
              <c:yMode val="edge"/>
              <c:x val="7.7726041462066004E-3"/>
              <c:y val="0.41542646624853036"/>
            </c:manualLayout>
          </c:layout>
          <c:overlay val="0"/>
        </c:title>
        <c:numFmt formatCode="General" sourceLinked="1"/>
        <c:majorTickMark val="out"/>
        <c:minorTickMark val="none"/>
        <c:tickLblPos val="nextTo"/>
        <c:crossAx val="58052608"/>
        <c:crosses val="autoZero"/>
        <c:crossBetween val="midCat"/>
      </c:valAx>
    </c:plotArea>
    <c:legend>
      <c:legendPos val="r"/>
      <c:layout>
        <c:manualLayout>
          <c:xMode val="edge"/>
          <c:yMode val="edge"/>
          <c:x val="0.60781950153686626"/>
          <c:y val="0.27131125215477853"/>
          <c:w val="0.19430551311818539"/>
          <c:h val="0.51757421218430932"/>
        </c:manualLayout>
      </c:layout>
      <c:overlay val="0"/>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0"/>
            <a:ext cx="2945984" cy="496574"/>
          </a:xfrm>
          <a:prstGeom prst="rect">
            <a:avLst/>
          </a:prstGeom>
        </p:spPr>
        <p:txBody>
          <a:bodyPr vert="horz" lIns="93113" tIns="46557" rIns="93113" bIns="46557" rtlCol="0"/>
          <a:lstStyle>
            <a:lvl1pPr algn="l">
              <a:defRPr sz="1200"/>
            </a:lvl1pPr>
          </a:lstStyle>
          <a:p>
            <a:endParaRPr lang="ru-RU"/>
          </a:p>
        </p:txBody>
      </p:sp>
      <p:sp>
        <p:nvSpPr>
          <p:cNvPr id="3" name="Дата 2"/>
          <p:cNvSpPr>
            <a:spLocks noGrp="1"/>
          </p:cNvSpPr>
          <p:nvPr>
            <p:ph type="dt" sz="quarter" idx="1"/>
          </p:nvPr>
        </p:nvSpPr>
        <p:spPr>
          <a:xfrm>
            <a:off x="3850069" y="0"/>
            <a:ext cx="2945984" cy="496574"/>
          </a:xfrm>
          <a:prstGeom prst="rect">
            <a:avLst/>
          </a:prstGeom>
        </p:spPr>
        <p:txBody>
          <a:bodyPr vert="horz" lIns="93113" tIns="46557" rIns="93113" bIns="46557" rtlCol="0"/>
          <a:lstStyle>
            <a:lvl1pPr algn="r">
              <a:defRPr sz="1200"/>
            </a:lvl1pPr>
          </a:lstStyle>
          <a:p>
            <a:fld id="{F84AE5C3-2A0A-4F93-8979-6A2252D1CAA7}" type="datetimeFigureOut">
              <a:rPr lang="ru-RU" smtClean="0"/>
              <a:pPr/>
              <a:t>14.02.2019</a:t>
            </a:fld>
            <a:endParaRPr lang="ru-RU"/>
          </a:p>
        </p:txBody>
      </p:sp>
      <p:sp>
        <p:nvSpPr>
          <p:cNvPr id="4" name="Нижний колонтитул 3"/>
          <p:cNvSpPr>
            <a:spLocks noGrp="1"/>
          </p:cNvSpPr>
          <p:nvPr>
            <p:ph type="ftr" sz="quarter" idx="2"/>
          </p:nvPr>
        </p:nvSpPr>
        <p:spPr>
          <a:xfrm>
            <a:off x="1" y="9428451"/>
            <a:ext cx="2945984" cy="496574"/>
          </a:xfrm>
          <a:prstGeom prst="rect">
            <a:avLst/>
          </a:prstGeom>
        </p:spPr>
        <p:txBody>
          <a:bodyPr vert="horz" lIns="93113" tIns="46557" rIns="93113" bIns="46557" rtlCol="0" anchor="b"/>
          <a:lstStyle>
            <a:lvl1pPr algn="l">
              <a:defRPr sz="1200"/>
            </a:lvl1pPr>
          </a:lstStyle>
          <a:p>
            <a:endParaRPr lang="ru-RU"/>
          </a:p>
        </p:txBody>
      </p:sp>
      <p:sp>
        <p:nvSpPr>
          <p:cNvPr id="5" name="Номер слайда 4"/>
          <p:cNvSpPr>
            <a:spLocks noGrp="1"/>
          </p:cNvSpPr>
          <p:nvPr>
            <p:ph type="sldNum" sz="quarter" idx="3"/>
          </p:nvPr>
        </p:nvSpPr>
        <p:spPr>
          <a:xfrm>
            <a:off x="3850069" y="9428451"/>
            <a:ext cx="2945984" cy="496574"/>
          </a:xfrm>
          <a:prstGeom prst="rect">
            <a:avLst/>
          </a:prstGeom>
        </p:spPr>
        <p:txBody>
          <a:bodyPr vert="horz" lIns="93113" tIns="46557" rIns="93113" bIns="46557" rtlCol="0" anchor="b"/>
          <a:lstStyle>
            <a:lvl1pPr algn="r">
              <a:defRPr sz="1200"/>
            </a:lvl1pPr>
          </a:lstStyle>
          <a:p>
            <a:fld id="{95554D63-4C47-49A5-A768-F12ADA786E7E}" type="slidenum">
              <a:rPr lang="ru-RU" smtClean="0"/>
              <a:pPr/>
              <a:t>‹#›</a:t>
            </a:fld>
            <a:endParaRPr lang="ru-RU"/>
          </a:p>
        </p:txBody>
      </p:sp>
    </p:spTree>
    <p:extLst>
      <p:ext uri="{BB962C8B-B14F-4D97-AF65-F5344CB8AC3E}">
        <p14:creationId xmlns:p14="http://schemas.microsoft.com/office/powerpoint/2010/main" val="18403787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1"/>
            <a:ext cx="2946085" cy="497923"/>
          </a:xfrm>
          <a:prstGeom prst="rect">
            <a:avLst/>
          </a:prstGeom>
        </p:spPr>
        <p:txBody>
          <a:bodyPr vert="horz" lIns="91698" tIns="45849" rIns="91698" bIns="45849" rtlCol="0"/>
          <a:lstStyle>
            <a:lvl1pPr algn="l">
              <a:defRPr sz="1200"/>
            </a:lvl1pPr>
          </a:lstStyle>
          <a:p>
            <a:endParaRPr lang="ru-RU"/>
          </a:p>
        </p:txBody>
      </p:sp>
      <p:sp>
        <p:nvSpPr>
          <p:cNvPr id="3" name="Дата 2"/>
          <p:cNvSpPr>
            <a:spLocks noGrp="1"/>
          </p:cNvSpPr>
          <p:nvPr>
            <p:ph type="dt" idx="1"/>
          </p:nvPr>
        </p:nvSpPr>
        <p:spPr>
          <a:xfrm>
            <a:off x="3849997" y="1"/>
            <a:ext cx="2946085" cy="497923"/>
          </a:xfrm>
          <a:prstGeom prst="rect">
            <a:avLst/>
          </a:prstGeom>
        </p:spPr>
        <p:txBody>
          <a:bodyPr vert="horz" lIns="91698" tIns="45849" rIns="91698" bIns="45849" rtlCol="0"/>
          <a:lstStyle>
            <a:lvl1pPr algn="r">
              <a:defRPr sz="1200"/>
            </a:lvl1pPr>
          </a:lstStyle>
          <a:p>
            <a:fld id="{35CCE511-4AEA-49DA-8DF5-CE5801A4F3DC}" type="datetimeFigureOut">
              <a:rPr lang="ru-RU" smtClean="0"/>
              <a:pPr/>
              <a:t>14.02.2019</a:t>
            </a:fld>
            <a:endParaRPr lang="ru-RU"/>
          </a:p>
        </p:txBody>
      </p:sp>
      <p:sp>
        <p:nvSpPr>
          <p:cNvPr id="4" name="Образ слайда 3"/>
          <p:cNvSpPr>
            <a:spLocks noGrp="1" noRot="1" noChangeAspect="1"/>
          </p:cNvSpPr>
          <p:nvPr>
            <p:ph type="sldImg" idx="2"/>
          </p:nvPr>
        </p:nvSpPr>
        <p:spPr>
          <a:xfrm>
            <a:off x="420688" y="1241425"/>
            <a:ext cx="5956300" cy="3349625"/>
          </a:xfrm>
          <a:prstGeom prst="rect">
            <a:avLst/>
          </a:prstGeom>
          <a:noFill/>
          <a:ln w="12700">
            <a:solidFill>
              <a:prstClr val="black"/>
            </a:solidFill>
          </a:ln>
        </p:spPr>
        <p:txBody>
          <a:bodyPr vert="horz" lIns="91698" tIns="45849" rIns="91698" bIns="45849" rtlCol="0" anchor="ctr"/>
          <a:lstStyle/>
          <a:p>
            <a:endParaRPr lang="ru-RU"/>
          </a:p>
        </p:txBody>
      </p:sp>
      <p:sp>
        <p:nvSpPr>
          <p:cNvPr id="5" name="Заметки 4"/>
          <p:cNvSpPr>
            <a:spLocks noGrp="1"/>
          </p:cNvSpPr>
          <p:nvPr>
            <p:ph type="body" sz="quarter" idx="3"/>
          </p:nvPr>
        </p:nvSpPr>
        <p:spPr>
          <a:xfrm>
            <a:off x="679131" y="4777196"/>
            <a:ext cx="5439415" cy="3908613"/>
          </a:xfrm>
          <a:prstGeom prst="rect">
            <a:avLst/>
          </a:prstGeom>
        </p:spPr>
        <p:txBody>
          <a:bodyPr vert="horz" lIns="91698" tIns="45849" rIns="91698" bIns="45849"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28717"/>
            <a:ext cx="2946085" cy="497922"/>
          </a:xfrm>
          <a:prstGeom prst="rect">
            <a:avLst/>
          </a:prstGeom>
        </p:spPr>
        <p:txBody>
          <a:bodyPr vert="horz" lIns="91698" tIns="45849" rIns="91698" bIns="45849" rtlCol="0" anchor="b"/>
          <a:lstStyle>
            <a:lvl1pPr algn="l">
              <a:defRPr sz="1200"/>
            </a:lvl1pPr>
          </a:lstStyle>
          <a:p>
            <a:endParaRPr lang="ru-RU"/>
          </a:p>
        </p:txBody>
      </p:sp>
      <p:sp>
        <p:nvSpPr>
          <p:cNvPr id="7" name="Номер слайда 6"/>
          <p:cNvSpPr>
            <a:spLocks noGrp="1"/>
          </p:cNvSpPr>
          <p:nvPr>
            <p:ph type="sldNum" sz="quarter" idx="5"/>
          </p:nvPr>
        </p:nvSpPr>
        <p:spPr>
          <a:xfrm>
            <a:off x="3849997" y="9428717"/>
            <a:ext cx="2946085" cy="497922"/>
          </a:xfrm>
          <a:prstGeom prst="rect">
            <a:avLst/>
          </a:prstGeom>
        </p:spPr>
        <p:txBody>
          <a:bodyPr vert="horz" lIns="91698" tIns="45849" rIns="91698" bIns="45849" rtlCol="0" anchor="b"/>
          <a:lstStyle>
            <a:lvl1pPr algn="r">
              <a:defRPr sz="1200"/>
            </a:lvl1pPr>
          </a:lstStyle>
          <a:p>
            <a:fld id="{9261666A-3E96-49C3-A9C1-1504BB31A9E3}" type="slidenum">
              <a:rPr lang="ru-RU" smtClean="0"/>
              <a:pPr/>
              <a:t>‹#›</a:t>
            </a:fld>
            <a:endParaRPr lang="ru-RU"/>
          </a:p>
        </p:txBody>
      </p:sp>
    </p:spTree>
    <p:extLst>
      <p:ext uri="{BB962C8B-B14F-4D97-AF65-F5344CB8AC3E}">
        <p14:creationId xmlns:p14="http://schemas.microsoft.com/office/powerpoint/2010/main" val="266183068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261666A-3E96-49C3-A9C1-1504BB31A9E3}" type="slidenum">
              <a:rPr lang="ru-RU" smtClean="0"/>
              <a:pPr/>
              <a:t>1</a:t>
            </a:fld>
            <a:endParaRPr lang="ru-RU" dirty="0"/>
          </a:p>
        </p:txBody>
      </p:sp>
    </p:spTree>
    <p:extLst>
      <p:ext uri="{BB962C8B-B14F-4D97-AF65-F5344CB8AC3E}">
        <p14:creationId xmlns:p14="http://schemas.microsoft.com/office/powerpoint/2010/main" val="2801432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75B85468-2E8F-4735-8F32-985A31F1F897}" type="datetime1">
              <a:rPr lang="ru-RU" smtClean="0"/>
              <a:pPr/>
              <a:t>14.02.2019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1809CA1-E30D-4C79-A138-43B16E0390E6}" type="slidenum">
              <a:rPr lang="ru-RU" smtClean="0"/>
              <a:pPr/>
              <a:t>‹#›</a:t>
            </a:fld>
            <a:endParaRPr lang="ru-RU"/>
          </a:p>
        </p:txBody>
      </p:sp>
    </p:spTree>
    <p:extLst>
      <p:ext uri="{BB962C8B-B14F-4D97-AF65-F5344CB8AC3E}">
        <p14:creationId xmlns:p14="http://schemas.microsoft.com/office/powerpoint/2010/main" val="2928609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C50F206-44DE-462A-BE8B-5055084F92C6}" type="datetime1">
              <a:rPr lang="ru-RU" smtClean="0"/>
              <a:pPr/>
              <a:t>14.02.2019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1809CA1-E30D-4C79-A138-43B16E0390E6}" type="slidenum">
              <a:rPr lang="ru-RU" smtClean="0"/>
              <a:pPr/>
              <a:t>‹#›</a:t>
            </a:fld>
            <a:endParaRPr lang="ru-RU"/>
          </a:p>
        </p:txBody>
      </p:sp>
    </p:spTree>
    <p:extLst>
      <p:ext uri="{BB962C8B-B14F-4D97-AF65-F5344CB8AC3E}">
        <p14:creationId xmlns:p14="http://schemas.microsoft.com/office/powerpoint/2010/main" val="2431595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5B9FC6E-0C19-4036-BD4D-2D51F4664FD0}" type="datetime1">
              <a:rPr lang="ru-RU" smtClean="0"/>
              <a:pPr/>
              <a:t>14.02.2019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1809CA1-E30D-4C79-A138-43B16E0390E6}" type="slidenum">
              <a:rPr lang="ru-RU" smtClean="0"/>
              <a:pPr/>
              <a:t>‹#›</a:t>
            </a:fld>
            <a:endParaRPr lang="ru-RU"/>
          </a:p>
        </p:txBody>
      </p:sp>
    </p:spTree>
    <p:extLst>
      <p:ext uri="{BB962C8B-B14F-4D97-AF65-F5344CB8AC3E}">
        <p14:creationId xmlns:p14="http://schemas.microsoft.com/office/powerpoint/2010/main" val="2617692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27889DB-E4AE-4F49-B92D-403C30422099}" type="datetime1">
              <a:rPr lang="ru-RU" smtClean="0"/>
              <a:pPr/>
              <a:t>14.02.2019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1809CA1-E30D-4C79-A138-43B16E0390E6}" type="slidenum">
              <a:rPr lang="ru-RU" smtClean="0"/>
              <a:pPr/>
              <a:t>‹#›</a:t>
            </a:fld>
            <a:endParaRPr lang="ru-RU"/>
          </a:p>
        </p:txBody>
      </p:sp>
    </p:spTree>
    <p:extLst>
      <p:ext uri="{BB962C8B-B14F-4D97-AF65-F5344CB8AC3E}">
        <p14:creationId xmlns:p14="http://schemas.microsoft.com/office/powerpoint/2010/main" val="186088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FCD4CC4-4F85-4266-8A39-3A80B47CFA76}" type="datetime1">
              <a:rPr lang="ru-RU" smtClean="0"/>
              <a:pPr/>
              <a:t>14.02.2019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1809CA1-E30D-4C79-A138-43B16E0390E6}" type="slidenum">
              <a:rPr lang="ru-RU" smtClean="0"/>
              <a:pPr/>
              <a:t>‹#›</a:t>
            </a:fld>
            <a:endParaRPr lang="ru-RU"/>
          </a:p>
        </p:txBody>
      </p:sp>
    </p:spTree>
    <p:extLst>
      <p:ext uri="{BB962C8B-B14F-4D97-AF65-F5344CB8AC3E}">
        <p14:creationId xmlns:p14="http://schemas.microsoft.com/office/powerpoint/2010/main" val="518323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94BEF638-994B-440A-81DF-9A0C7B3C23DF}" type="datetime1">
              <a:rPr lang="ru-RU" smtClean="0"/>
              <a:pPr/>
              <a:t>14.02.2019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1809CA1-E30D-4C79-A138-43B16E0390E6}" type="slidenum">
              <a:rPr lang="ru-RU" smtClean="0"/>
              <a:pPr/>
              <a:t>‹#›</a:t>
            </a:fld>
            <a:endParaRPr lang="ru-RU"/>
          </a:p>
        </p:txBody>
      </p:sp>
    </p:spTree>
    <p:extLst>
      <p:ext uri="{BB962C8B-B14F-4D97-AF65-F5344CB8AC3E}">
        <p14:creationId xmlns:p14="http://schemas.microsoft.com/office/powerpoint/2010/main" val="1180434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39789"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1"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E00D5C21-7E82-4253-856C-6B295CA6DD6F}" type="datetime1">
              <a:rPr lang="ru-RU" smtClean="0"/>
              <a:pPr/>
              <a:t>14.02.2019</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51809CA1-E30D-4C79-A138-43B16E0390E6}" type="slidenum">
              <a:rPr lang="ru-RU" smtClean="0"/>
              <a:pPr/>
              <a:t>‹#›</a:t>
            </a:fld>
            <a:endParaRPr lang="ru-RU"/>
          </a:p>
        </p:txBody>
      </p:sp>
    </p:spTree>
    <p:extLst>
      <p:ext uri="{BB962C8B-B14F-4D97-AF65-F5344CB8AC3E}">
        <p14:creationId xmlns:p14="http://schemas.microsoft.com/office/powerpoint/2010/main" val="3501203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F0000045-D4FD-463F-A239-6CF42F876F45}" type="datetime1">
              <a:rPr lang="ru-RU" smtClean="0"/>
              <a:pPr/>
              <a:t>14.02.2019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51809CA1-E30D-4C79-A138-43B16E0390E6}" type="slidenum">
              <a:rPr lang="ru-RU" smtClean="0"/>
              <a:pPr/>
              <a:t>‹#›</a:t>
            </a:fld>
            <a:endParaRPr lang="ru-RU"/>
          </a:p>
        </p:txBody>
      </p:sp>
    </p:spTree>
    <p:extLst>
      <p:ext uri="{BB962C8B-B14F-4D97-AF65-F5344CB8AC3E}">
        <p14:creationId xmlns:p14="http://schemas.microsoft.com/office/powerpoint/2010/main" val="4060071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2C759F-9B7F-46E1-87CE-B4120428894D}" type="datetime1">
              <a:rPr lang="ru-RU" smtClean="0"/>
              <a:pPr/>
              <a:t>14.02.2019</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51809CA1-E30D-4C79-A138-43B16E0390E6}" type="slidenum">
              <a:rPr lang="ru-RU" smtClean="0"/>
              <a:pPr/>
              <a:t>‹#›</a:t>
            </a:fld>
            <a:endParaRPr lang="ru-RU"/>
          </a:p>
        </p:txBody>
      </p:sp>
    </p:spTree>
    <p:extLst>
      <p:ext uri="{BB962C8B-B14F-4D97-AF65-F5344CB8AC3E}">
        <p14:creationId xmlns:p14="http://schemas.microsoft.com/office/powerpoint/2010/main" val="714264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D922ACC0-AD43-40B3-838B-F308B24EFA8D}" type="datetime1">
              <a:rPr lang="ru-RU" smtClean="0"/>
              <a:pPr/>
              <a:t>14.02.2019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1809CA1-E30D-4C79-A138-43B16E0390E6}" type="slidenum">
              <a:rPr lang="ru-RU" smtClean="0"/>
              <a:pPr/>
              <a:t>‹#›</a:t>
            </a:fld>
            <a:endParaRPr lang="ru-RU"/>
          </a:p>
        </p:txBody>
      </p:sp>
    </p:spTree>
    <p:extLst>
      <p:ext uri="{BB962C8B-B14F-4D97-AF65-F5344CB8AC3E}">
        <p14:creationId xmlns:p14="http://schemas.microsoft.com/office/powerpoint/2010/main" val="2957751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47B7EBA-6205-43D0-AAF8-013B99C643BB}" type="datetime1">
              <a:rPr lang="ru-RU" smtClean="0"/>
              <a:pPr/>
              <a:t>14.02.2019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1809CA1-E30D-4C79-A138-43B16E0390E6}" type="slidenum">
              <a:rPr lang="ru-RU" smtClean="0"/>
              <a:pPr/>
              <a:t>‹#›</a:t>
            </a:fld>
            <a:endParaRPr lang="ru-RU"/>
          </a:p>
        </p:txBody>
      </p:sp>
    </p:spTree>
    <p:extLst>
      <p:ext uri="{BB962C8B-B14F-4D97-AF65-F5344CB8AC3E}">
        <p14:creationId xmlns:p14="http://schemas.microsoft.com/office/powerpoint/2010/main" val="3244717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A2F809-E166-48DD-ACA8-BD9B790299CB}" type="datetime1">
              <a:rPr lang="ru-RU" smtClean="0"/>
              <a:pPr/>
              <a:t>14.02.2019</a:t>
            </a:fld>
            <a:endParaRPr lang="ru-RU"/>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09CA1-E30D-4C79-A138-43B16E0390E6}" type="slidenum">
              <a:rPr lang="ru-RU" smtClean="0"/>
              <a:pPr/>
              <a:t>‹#›</a:t>
            </a:fld>
            <a:endParaRPr lang="ru-RU"/>
          </a:p>
        </p:txBody>
      </p:sp>
    </p:spTree>
    <p:extLst>
      <p:ext uri="{BB962C8B-B14F-4D97-AF65-F5344CB8AC3E}">
        <p14:creationId xmlns:p14="http://schemas.microsoft.com/office/powerpoint/2010/main" val="27485330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2.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4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tiff"/><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video" Target="file:///D:\&#1054;&#1073;&#1097;&#1072;&#1103;\&#1058;&#1077;&#1093;&#1085;&#1080;&#1095;&#1077;&#1089;&#1082;&#1080;&#1077;%20&#1079;&#1072;&#1076;&#1072;&#1085;&#1080;&#1103;\&#1053;&#1040;&#1059;&#1050;&#1040;%20&#1087;&#1088;&#1086;%20&#1069;&#1062;\&#1055;&#1088;&#1077;&#1079;&#1077;&#1085;&#1090;&#1072;&#1094;&#1080;&#1103;%20&#1069;&#1062;-&#1079;&#1072;&#1094;&#1077;&#1087;&#1083;&#1077;&#1085;&#1080;&#1103;\&#1055;&#1088;&#1077;&#1079;&#1077;&#1085;&#1090;&#1072;&#1094;&#1080;&#1103;%20&#1069;&#1062;-2016\&#1069;&#1062;&#1047;.avi" TargetMode="Externa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tiff"/></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5.tiff"/><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1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
          <p:cNvSpPr txBox="1">
            <a:spLocks/>
          </p:cNvSpPr>
          <p:nvPr/>
        </p:nvSpPr>
        <p:spPr>
          <a:xfrm>
            <a:off x="293294" y="5196840"/>
            <a:ext cx="9566985" cy="1122185"/>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ru-RU" sz="2400" i="1" dirty="0" smtClean="0">
                <a:latin typeface="Times New Roman" pitchFamily="18" charset="0"/>
                <a:cs typeface="Times New Roman" pitchFamily="18" charset="0"/>
              </a:rPr>
              <a:t>Организация-исполнитель</a:t>
            </a:r>
            <a:r>
              <a:rPr lang="en-US" sz="2400" i="1" dirty="0" smtClean="0">
                <a:latin typeface="Times New Roman" pitchFamily="18" charset="0"/>
                <a:cs typeface="Times New Roman" pitchFamily="18" charset="0"/>
              </a:rPr>
              <a:t>:</a:t>
            </a:r>
            <a:r>
              <a:rPr lang="ru-RU" sz="2400" b="1" i="1" dirty="0" smtClean="0">
                <a:latin typeface="Times New Roman" pitchFamily="18" charset="0"/>
                <a:cs typeface="Times New Roman" pitchFamily="18" charset="0"/>
              </a:rPr>
              <a:t>  </a:t>
            </a:r>
            <a:r>
              <a:rPr lang="ru-RU" sz="2800" b="1" dirty="0" smtClean="0">
                <a:latin typeface="Times New Roman" pitchFamily="18" charset="0"/>
                <a:cs typeface="Times New Roman" pitchFamily="18" charset="0"/>
              </a:rPr>
              <a:t>ЗАО «Технология маркет»</a:t>
            </a:r>
            <a:endParaRPr lang="ru-RU" sz="2800" b="1" dirty="0">
              <a:latin typeface="Times New Roman" pitchFamily="18" charset="0"/>
              <a:cs typeface="Times New Roman" pitchFamily="18" charset="0"/>
            </a:endParaRPr>
          </a:p>
          <a:p>
            <a:pPr algn="l"/>
            <a:endParaRPr lang="ru-RU" sz="2400" dirty="0" smtClean="0">
              <a:latin typeface="Times New Roman" pitchFamily="18" charset="0"/>
              <a:cs typeface="Times New Roman" pitchFamily="18" charset="0"/>
            </a:endParaRPr>
          </a:p>
          <a:p>
            <a:pPr algn="l"/>
            <a:r>
              <a:rPr lang="ru-RU" sz="2400" i="1" dirty="0" smtClean="0">
                <a:latin typeface="Times New Roman" pitchFamily="18" charset="0"/>
                <a:cs typeface="Times New Roman" pitchFamily="18" charset="0"/>
              </a:rPr>
              <a:t>Период реализации</a:t>
            </a:r>
            <a:r>
              <a:rPr lang="ru-RU"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25.08.201</a:t>
            </a:r>
            <a:r>
              <a:rPr lang="en-US" sz="2400" b="1" dirty="0" smtClean="0">
                <a:latin typeface="Times New Roman" pitchFamily="18" charset="0"/>
                <a:cs typeface="Times New Roman" pitchFamily="18" charset="0"/>
              </a:rPr>
              <a:t>7</a:t>
            </a:r>
            <a:r>
              <a:rPr lang="ru-RU" sz="2400" b="1" dirty="0" smtClean="0">
                <a:latin typeface="Times New Roman" pitchFamily="18" charset="0"/>
                <a:cs typeface="Times New Roman" pitchFamily="18" charset="0"/>
              </a:rPr>
              <a:t> - 30.11.2017</a:t>
            </a:r>
            <a:endParaRPr lang="ru-RU" sz="2400" dirty="0">
              <a:latin typeface="Times New Roman" pitchFamily="18" charset="0"/>
              <a:cs typeface="Times New Roman" pitchFamily="18" charset="0"/>
            </a:endParaRPr>
          </a:p>
        </p:txBody>
      </p:sp>
      <p:sp>
        <p:nvSpPr>
          <p:cNvPr id="17" name="Заголовок 1"/>
          <p:cNvSpPr txBox="1">
            <a:spLocks/>
          </p:cNvSpPr>
          <p:nvPr/>
        </p:nvSpPr>
        <p:spPr>
          <a:xfrm>
            <a:off x="289559" y="960120"/>
            <a:ext cx="11403650" cy="3322320"/>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ru-RU" sz="3200" dirty="0">
                <a:solidFill>
                  <a:srgbClr val="002060"/>
                </a:solidFill>
                <a:latin typeface="Times New Roman" pitchFamily="18" charset="0"/>
                <a:cs typeface="Times New Roman" pitchFamily="18" charset="0"/>
              </a:rPr>
              <a:t>«Экспериментальные исследования характеристик </a:t>
            </a:r>
            <a:r>
              <a:rPr lang="ru-RU" sz="3200" b="1" dirty="0">
                <a:solidFill>
                  <a:srgbClr val="002060"/>
                </a:solidFill>
                <a:latin typeface="Times New Roman" pitchFamily="18" charset="0"/>
                <a:cs typeface="Times New Roman" pitchFamily="18" charset="0"/>
              </a:rPr>
              <a:t>эксцентриково-циклоидальной зубчатой передачи </a:t>
            </a:r>
            <a:r>
              <a:rPr lang="ru-RU" sz="3200" b="1" dirty="0" smtClean="0">
                <a:solidFill>
                  <a:srgbClr val="002060"/>
                </a:solidFill>
                <a:latin typeface="Times New Roman" pitchFamily="18" charset="0"/>
                <a:cs typeface="Times New Roman" pitchFamily="18" charset="0"/>
              </a:rPr>
              <a:t>                     </a:t>
            </a:r>
            <a:r>
              <a:rPr lang="ru-RU" sz="3200" dirty="0" smtClean="0">
                <a:solidFill>
                  <a:srgbClr val="002060"/>
                </a:solidFill>
                <a:latin typeface="Times New Roman" pitchFamily="18" charset="0"/>
                <a:cs typeface="Times New Roman" pitchFamily="18" charset="0"/>
              </a:rPr>
              <a:t>в </a:t>
            </a:r>
            <a:r>
              <a:rPr lang="ru-RU" sz="3200" dirty="0">
                <a:solidFill>
                  <a:srgbClr val="002060"/>
                </a:solidFill>
                <a:latin typeface="Times New Roman" pitchFamily="18" charset="0"/>
                <a:cs typeface="Times New Roman" pitchFamily="18" charset="0"/>
              </a:rPr>
              <a:t>сравнении с другими широко применяемыми в машиностроении с целью формирования рекомендаций </a:t>
            </a:r>
            <a:r>
              <a:rPr lang="ru-RU" sz="3200" dirty="0" smtClean="0">
                <a:solidFill>
                  <a:srgbClr val="002060"/>
                </a:solidFill>
                <a:latin typeface="Times New Roman" pitchFamily="18" charset="0"/>
                <a:cs typeface="Times New Roman" pitchFamily="18" charset="0"/>
              </a:rPr>
              <a:t>           по </a:t>
            </a:r>
            <a:r>
              <a:rPr lang="ru-RU" sz="3200" dirty="0">
                <a:solidFill>
                  <a:srgbClr val="002060"/>
                </a:solidFill>
                <a:latin typeface="Times New Roman" pitchFamily="18" charset="0"/>
                <a:cs typeface="Times New Roman" pitchFamily="18" charset="0"/>
              </a:rPr>
              <a:t>ее использованию» </a:t>
            </a:r>
            <a:endParaRPr lang="ru-RU" sz="3200" dirty="0" smtClean="0">
              <a:solidFill>
                <a:srgbClr val="002060"/>
              </a:solidFill>
              <a:latin typeface="Times New Roman" pitchFamily="18" charset="0"/>
              <a:cs typeface="Times New Roman" pitchFamily="18" charset="0"/>
            </a:endParaRPr>
          </a:p>
          <a:p>
            <a:endParaRPr lang="ru-RU" sz="2400" b="1" dirty="0" smtClean="0">
              <a:solidFill>
                <a:srgbClr val="002060"/>
              </a:solidFill>
              <a:latin typeface="Times New Roman" pitchFamily="18" charset="0"/>
              <a:cs typeface="Times New Roman" pitchFamily="18" charset="0"/>
            </a:endParaRPr>
          </a:p>
          <a:p>
            <a:endParaRPr lang="ru-RU" sz="2400" b="1" dirty="0" smtClean="0">
              <a:solidFill>
                <a:srgbClr val="002060"/>
              </a:solidFill>
              <a:latin typeface="Times New Roman" pitchFamily="18" charset="0"/>
              <a:cs typeface="Times New Roman" pitchFamily="18" charset="0"/>
            </a:endParaRPr>
          </a:p>
          <a:p>
            <a:r>
              <a:rPr lang="ru-RU" sz="4000" b="1" dirty="0" smtClean="0">
                <a:solidFill>
                  <a:srgbClr val="002060"/>
                </a:solidFill>
                <a:latin typeface="Times New Roman" pitchFamily="18" charset="0"/>
                <a:cs typeface="Times New Roman" pitchFamily="18" charset="0"/>
              </a:rPr>
              <a:t>«Магистраль»</a:t>
            </a:r>
            <a:endParaRPr lang="ru-RU" sz="4000" b="1" dirty="0">
              <a:solidFill>
                <a:srgbClr val="002060"/>
              </a:solidFill>
              <a:latin typeface="Times New Roman" pitchFamily="18" charset="0"/>
              <a:cs typeface="Times New Roman" pitchFamily="18" charset="0"/>
            </a:endParaRPr>
          </a:p>
        </p:txBody>
      </p:sp>
      <p:graphicFrame>
        <p:nvGraphicFramePr>
          <p:cNvPr id="2" name="Объект 1"/>
          <p:cNvGraphicFramePr>
            <a:graphicFrameLocks noChangeAspect="1"/>
          </p:cNvGraphicFramePr>
          <p:nvPr>
            <p:extLst>
              <p:ext uri="{D42A27DB-BD31-4B8C-83A1-F6EECF244321}">
                <p14:modId xmlns:p14="http://schemas.microsoft.com/office/powerpoint/2010/main" val="238944204"/>
              </p:ext>
            </p:extLst>
          </p:nvPr>
        </p:nvGraphicFramePr>
        <p:xfrm>
          <a:off x="9039225" y="4782325"/>
          <a:ext cx="2122488" cy="1536700"/>
        </p:xfrm>
        <a:graphic>
          <a:graphicData uri="http://schemas.openxmlformats.org/presentationml/2006/ole">
            <mc:AlternateContent xmlns:mc="http://schemas.openxmlformats.org/markup-compatibility/2006">
              <mc:Choice xmlns:v="urn:schemas-microsoft-com:vml" Requires="v">
                <p:oleObj spid="_x0000_s3110" name="CorelDRAW" r:id="rId4" imgW="2812624" imgH="2030400" progId="CorelDRAW.Graphic.13">
                  <p:embed/>
                </p:oleObj>
              </mc:Choice>
              <mc:Fallback>
                <p:oleObj name="CorelDRAW" r:id="rId4" imgW="2812624" imgH="2030400" progId="CorelDRAW.Graphic.13">
                  <p:embed/>
                  <p:pic>
                    <p:nvPicPr>
                      <p:cNvPr id="0" name="Объект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39225" y="4782325"/>
                        <a:ext cx="2122488"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0294467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p:cNvSpPr/>
          <p:nvPr/>
        </p:nvSpPr>
        <p:spPr>
          <a:xfrm>
            <a:off x="223199" y="432000"/>
            <a:ext cx="10261515" cy="338554"/>
          </a:xfrm>
          <a:prstGeom prst="rect">
            <a:avLst/>
          </a:prstGeom>
          <a:solidFill>
            <a:srgbClr val="C00000">
              <a:alpha val="14902"/>
            </a:srgbClr>
          </a:solidFill>
        </p:spPr>
        <p:txBody>
          <a:bodyPr wrap="square">
            <a:spAutoFit/>
          </a:bodyPr>
          <a:lstStyle/>
          <a:p>
            <a:r>
              <a:rPr lang="ru-RU" sz="1600"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ПРОГРАММА И МЕТОДИКА ИСПЫТАНИЙ</a:t>
            </a:r>
            <a:endParaRPr lang="ru-RU" sz="16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 name="AutoShape 4" descr="Картинки по запросу новосибирский государственный университет логотип"/>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7922" y="819943"/>
            <a:ext cx="3718877" cy="4803899"/>
          </a:xfrm>
          <a:prstGeom prst="rect">
            <a:avLst/>
          </a:prstGeom>
          <a:noFill/>
          <a:ln>
            <a:noFill/>
          </a:ln>
        </p:spPr>
      </p:pic>
      <p:sp>
        <p:nvSpPr>
          <p:cNvPr id="10" name="Прямоугольник 9"/>
          <p:cNvSpPr/>
          <p:nvPr/>
        </p:nvSpPr>
        <p:spPr>
          <a:xfrm>
            <a:off x="1328016" y="5672187"/>
            <a:ext cx="4315966" cy="870364"/>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latin typeface="Times New Roman" panose="02020603050405020304" pitchFamily="18" charset="0"/>
                <a:cs typeface="Times New Roman" panose="02020603050405020304" pitchFamily="18" charset="0"/>
              </a:rPr>
              <a:t>Стенд для испытания на максимальный передаваемый  момент в </a:t>
            </a:r>
            <a:r>
              <a:rPr lang="ru-RU" dirty="0" smtClean="0">
                <a:solidFill>
                  <a:schemeClr val="tx1"/>
                </a:solidFill>
                <a:latin typeface="Times New Roman" panose="02020603050405020304" pitchFamily="18" charset="0"/>
                <a:cs typeface="Times New Roman" panose="02020603050405020304" pitchFamily="18" charset="0"/>
              </a:rPr>
              <a:t>статике</a:t>
            </a:r>
          </a:p>
          <a:p>
            <a:pPr algn="ctr"/>
            <a:r>
              <a:rPr lang="ru-RU" dirty="0" smtClean="0">
                <a:solidFill>
                  <a:schemeClr val="tx1"/>
                </a:solidFill>
                <a:latin typeface="Times New Roman" panose="02020603050405020304" pitchFamily="18" charset="0"/>
                <a:cs typeface="Times New Roman" panose="02020603050405020304" pitchFamily="18" charset="0"/>
              </a:rPr>
              <a:t>(с усиленными </a:t>
            </a:r>
            <a:r>
              <a:rPr lang="ru-RU" dirty="0">
                <a:solidFill>
                  <a:schemeClr val="tx1"/>
                </a:solidFill>
                <a:latin typeface="Times New Roman" panose="02020603050405020304" pitchFamily="18" charset="0"/>
                <a:cs typeface="Times New Roman" panose="02020603050405020304" pitchFamily="18" charset="0"/>
              </a:rPr>
              <a:t>шпонками)</a:t>
            </a:r>
          </a:p>
        </p:txBody>
      </p:sp>
      <p:pic>
        <p:nvPicPr>
          <p:cNvPr id="9" name="Picture 3" descr="C:\Users\ZNV\Desktop\Новые фото\4 Испытания\Приспособления для испытаний на максимальный момент\IMG_20171220_14065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032" r="18511" b="13886"/>
          <a:stretch/>
        </p:blipFill>
        <p:spPr bwMode="auto">
          <a:xfrm>
            <a:off x="7208521" y="1056492"/>
            <a:ext cx="4389120" cy="5302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9958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p:cNvSpPr/>
          <p:nvPr/>
        </p:nvSpPr>
        <p:spPr>
          <a:xfrm>
            <a:off x="223199" y="432000"/>
            <a:ext cx="10261515" cy="338554"/>
          </a:xfrm>
          <a:prstGeom prst="rect">
            <a:avLst/>
          </a:prstGeom>
          <a:solidFill>
            <a:srgbClr val="C00000">
              <a:alpha val="14902"/>
            </a:srgbClr>
          </a:solidFill>
        </p:spPr>
        <p:txBody>
          <a:bodyPr wrap="square">
            <a:spAutoFit/>
          </a:bodyPr>
          <a:lstStyle/>
          <a:p>
            <a:r>
              <a:rPr lang="ru-RU" sz="1600"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ИСПЫТАНИЯ НА ПРЕДЕЛЬНЫЙ МОМЕНТ, ВЫЗЫВАЮЩИЙ РАЗРУШЕНИЕ</a:t>
            </a:r>
            <a:endParaRPr lang="ru-RU" sz="16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 name="AutoShape 4" descr="Картинки по запросу новосибирский государственный университет логотип"/>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dirty="0"/>
          </a:p>
        </p:txBody>
      </p:sp>
      <p:sp>
        <p:nvSpPr>
          <p:cNvPr id="6" name="Прямоугольник 5"/>
          <p:cNvSpPr/>
          <p:nvPr/>
        </p:nvSpPr>
        <p:spPr>
          <a:xfrm>
            <a:off x="1143000" y="4952442"/>
            <a:ext cx="10020300" cy="973619"/>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dirty="0" smtClean="0">
                <a:solidFill>
                  <a:schemeClr val="tx1"/>
                </a:solidFill>
                <a:latin typeface="Times New Roman" panose="02020603050405020304" pitchFamily="18" charset="0"/>
                <a:cs typeface="Times New Roman" panose="02020603050405020304" pitchFamily="18" charset="0"/>
              </a:rPr>
              <a:t>В результате испытаний у обоих редукторов произошло разрушение зубчатой пары второй ступени.</a:t>
            </a:r>
          </a:p>
          <a:p>
            <a:pPr algn="just"/>
            <a:endParaRPr lang="ru-RU" sz="800" dirty="0" smtClean="0">
              <a:solidFill>
                <a:schemeClr val="tx1"/>
              </a:solidFill>
              <a:latin typeface="Times New Roman" panose="02020603050405020304" pitchFamily="18" charset="0"/>
              <a:cs typeface="Times New Roman" panose="02020603050405020304" pitchFamily="18" charset="0"/>
            </a:endParaRPr>
          </a:p>
          <a:p>
            <a:pPr algn="just"/>
            <a:r>
              <a:rPr lang="ru-RU" dirty="0" smtClean="0">
                <a:solidFill>
                  <a:schemeClr val="tx1"/>
                </a:solidFill>
                <a:latin typeface="Times New Roman" panose="02020603050405020304" pitchFamily="18" charset="0"/>
                <a:cs typeface="Times New Roman" panose="02020603050405020304" pitchFamily="18" charset="0"/>
              </a:rPr>
              <a:t>                         Максимальный момент вызвавший разрушение зубчатых колес:</a:t>
            </a:r>
          </a:p>
        </p:txBody>
      </p:sp>
      <p:sp>
        <p:nvSpPr>
          <p:cNvPr id="7" name="Прямоугольник 6"/>
          <p:cNvSpPr/>
          <p:nvPr/>
        </p:nvSpPr>
        <p:spPr>
          <a:xfrm>
            <a:off x="2294585" y="5926061"/>
            <a:ext cx="3791419" cy="66543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ru-RU" dirty="0" smtClean="0">
              <a:solidFill>
                <a:schemeClr val="tx1"/>
              </a:solidFill>
              <a:latin typeface="Times New Roman" panose="02020603050405020304" pitchFamily="18" charset="0"/>
              <a:cs typeface="Times New Roman" panose="02020603050405020304" pitchFamily="18" charset="0"/>
            </a:endParaRPr>
          </a:p>
          <a:p>
            <a:pPr algn="ctr"/>
            <a:r>
              <a:rPr lang="ru-RU" dirty="0" smtClean="0">
                <a:solidFill>
                  <a:schemeClr val="tx1"/>
                </a:solidFill>
                <a:latin typeface="Times New Roman" panose="02020603050405020304" pitchFamily="18" charset="0"/>
                <a:cs typeface="Times New Roman" panose="02020603050405020304" pitchFamily="18" charset="0"/>
              </a:rPr>
              <a:t>Эвольвентного редуктора:                       </a:t>
            </a:r>
          </a:p>
          <a:p>
            <a:pPr algn="ctr"/>
            <a:r>
              <a:rPr lang="ru-RU" b="1" dirty="0" smtClean="0">
                <a:solidFill>
                  <a:srgbClr val="FF0000"/>
                </a:solidFill>
                <a:latin typeface="Times New Roman" panose="02020603050405020304" pitchFamily="18" charset="0"/>
                <a:cs typeface="Times New Roman" panose="02020603050405020304" pitchFamily="18" charset="0"/>
              </a:rPr>
              <a:t>96 </a:t>
            </a:r>
            <a:r>
              <a:rPr lang="ru-RU" b="1" dirty="0" err="1" smtClean="0">
                <a:solidFill>
                  <a:srgbClr val="FF0000"/>
                </a:solidFill>
                <a:latin typeface="Times New Roman" panose="02020603050405020304" pitchFamily="18" charset="0"/>
                <a:cs typeface="Times New Roman" panose="02020603050405020304" pitchFamily="18" charset="0"/>
              </a:rPr>
              <a:t>Н</a:t>
            </a:r>
            <a:r>
              <a:rPr lang="ru-RU" b="1" dirty="0" err="1" smtClean="0">
                <a:solidFill>
                  <a:srgbClr val="FF0000"/>
                </a:solidFill>
                <a:latin typeface="Times New Roman" panose="02020603050405020304" pitchFamily="18" charset="0"/>
                <a:cs typeface="Times New Roman" panose="02020603050405020304" pitchFamily="18" charset="0"/>
                <a:sym typeface="Symbol"/>
              </a:rPr>
              <a:t>м</a:t>
            </a:r>
            <a:endParaRPr lang="ru-RU" b="1" dirty="0" smtClean="0">
              <a:solidFill>
                <a:srgbClr val="FF0000"/>
              </a:solidFill>
              <a:latin typeface="Times New Roman" panose="02020603050405020304" pitchFamily="18" charset="0"/>
              <a:cs typeface="Times New Roman" panose="02020603050405020304" pitchFamily="18" charset="0"/>
              <a:sym typeface="Symbol"/>
            </a:endParaRPr>
          </a:p>
          <a:p>
            <a:pPr algn="just"/>
            <a:endParaRPr lang="ru-RU" dirty="0" smtClean="0">
              <a:solidFill>
                <a:schemeClr val="tx1"/>
              </a:solidFill>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6086006" y="5926060"/>
            <a:ext cx="3791419" cy="665439"/>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smtClean="0">
              <a:solidFill>
                <a:schemeClr val="tx1"/>
              </a:solidFill>
              <a:latin typeface="Times New Roman" panose="02020603050405020304" pitchFamily="18" charset="0"/>
              <a:cs typeface="Times New Roman" panose="02020603050405020304" pitchFamily="18" charset="0"/>
              <a:sym typeface="Symbol"/>
            </a:endParaRPr>
          </a:p>
          <a:p>
            <a:pPr algn="ctr"/>
            <a:r>
              <a:rPr lang="ru-RU" dirty="0" smtClean="0">
                <a:solidFill>
                  <a:schemeClr val="tx1"/>
                </a:solidFill>
                <a:latin typeface="Times New Roman" panose="02020603050405020304" pitchFamily="18" charset="0"/>
                <a:cs typeface="Times New Roman" panose="02020603050405020304" pitchFamily="18" charset="0"/>
                <a:sym typeface="Symbol"/>
              </a:rPr>
              <a:t>Редуктора с ЭЦ-зацеплением:</a:t>
            </a:r>
          </a:p>
          <a:p>
            <a:pPr algn="ctr"/>
            <a:r>
              <a:rPr lang="ru-RU" sz="2000" b="1" dirty="0" smtClean="0">
                <a:solidFill>
                  <a:srgbClr val="156522"/>
                </a:solidFill>
                <a:latin typeface="Times New Roman" panose="02020603050405020304" pitchFamily="18" charset="0"/>
                <a:cs typeface="Times New Roman" panose="02020603050405020304" pitchFamily="18" charset="0"/>
                <a:sym typeface="Symbol"/>
              </a:rPr>
              <a:t>120 </a:t>
            </a:r>
            <a:r>
              <a:rPr lang="ru-RU" sz="2000" b="1" dirty="0" err="1">
                <a:solidFill>
                  <a:srgbClr val="156522"/>
                </a:solidFill>
                <a:latin typeface="Times New Roman" panose="02020603050405020304" pitchFamily="18" charset="0"/>
                <a:cs typeface="Times New Roman" panose="02020603050405020304" pitchFamily="18" charset="0"/>
              </a:rPr>
              <a:t>Н</a:t>
            </a:r>
            <a:r>
              <a:rPr lang="ru-RU" sz="2000" b="1" dirty="0" err="1">
                <a:solidFill>
                  <a:srgbClr val="156522"/>
                </a:solidFill>
                <a:latin typeface="Times New Roman" panose="02020603050405020304" pitchFamily="18" charset="0"/>
                <a:cs typeface="Times New Roman" panose="02020603050405020304" pitchFamily="18" charset="0"/>
                <a:sym typeface="Symbol"/>
              </a:rPr>
              <a:t>м</a:t>
            </a:r>
            <a:endParaRPr lang="ru-RU" sz="2000" b="1" dirty="0">
              <a:solidFill>
                <a:srgbClr val="156522"/>
              </a:solidFill>
              <a:latin typeface="Times New Roman" panose="02020603050405020304" pitchFamily="18" charset="0"/>
              <a:cs typeface="Times New Roman" panose="02020603050405020304" pitchFamily="18" charset="0"/>
              <a:sym typeface="Symbol"/>
            </a:endParaRPr>
          </a:p>
          <a:p>
            <a:pPr algn="just"/>
            <a:endParaRPr lang="ru-RU" dirty="0" smtClean="0">
              <a:solidFill>
                <a:schemeClr val="tx1"/>
              </a:solidFill>
              <a:latin typeface="Times New Roman" panose="02020603050405020304" pitchFamily="18" charset="0"/>
              <a:cs typeface="Times New Roman" panose="02020603050405020304" pitchFamily="18" charset="0"/>
            </a:endParaRPr>
          </a:p>
        </p:txBody>
      </p:sp>
      <p:pic>
        <p:nvPicPr>
          <p:cNvPr id="4100" name="Picture 4" descr="\\Svv\общая\Технические задания\фото изготовление\2018\18.01.22 ФПИ\IMG_20180122_13504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1373" r="12275" b="9522"/>
          <a:stretch/>
        </p:blipFill>
        <p:spPr bwMode="auto">
          <a:xfrm>
            <a:off x="6838110" y="874241"/>
            <a:ext cx="3791420" cy="3982128"/>
          </a:xfrm>
          <a:prstGeom prst="rect">
            <a:avLst/>
          </a:prstGeom>
          <a:noFill/>
          <a:extLst>
            <a:ext uri="{909E8E84-426E-40DD-AFC4-6F175D3DCCD1}">
              <a14:hiddenFill xmlns:a14="http://schemas.microsoft.com/office/drawing/2010/main">
                <a:solidFill>
                  <a:srgbClr val="FFFFFF"/>
                </a:solidFill>
              </a14:hiddenFill>
            </a:ext>
          </a:extLst>
        </p:spPr>
      </p:pic>
      <p:pic>
        <p:nvPicPr>
          <p:cNvPr id="1026" name="Рисунок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3741" t="15464" r="26732" b="10023"/>
          <a:stretch/>
        </p:blipFill>
        <p:spPr bwMode="auto">
          <a:xfrm>
            <a:off x="307973" y="927360"/>
            <a:ext cx="6429295" cy="3875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52134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p:cNvSpPr>
            <a:spLocks noGrp="1"/>
          </p:cNvSpPr>
          <p:nvPr>
            <p:ph type="ftr" sz="quarter" idx="11"/>
          </p:nvPr>
        </p:nvSpPr>
        <p:spPr/>
        <p:txBody>
          <a:bodyPr/>
          <a:lstStyle/>
          <a:p>
            <a:pPr>
              <a:defRPr/>
            </a:pPr>
            <a:r>
              <a:rPr lang="en-US" smtClean="0"/>
              <a:t>www.ec-gearing.ru</a:t>
            </a:r>
            <a:endParaRPr lang="ru-RU"/>
          </a:p>
        </p:txBody>
      </p:sp>
      <p:pic>
        <p:nvPicPr>
          <p:cNvPr id="6" name="Picture 4" descr="\\Svv\общая\Технические задания\фото изготовление\2017\17.12.26 ФПИ\image (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830" t="26292" r="11065" b="9246"/>
          <a:stretch/>
        </p:blipFill>
        <p:spPr bwMode="auto">
          <a:xfrm>
            <a:off x="477024" y="2802651"/>
            <a:ext cx="6696744" cy="3833732"/>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365760" y="386280"/>
            <a:ext cx="10261515" cy="338554"/>
          </a:xfrm>
          <a:prstGeom prst="rect">
            <a:avLst/>
          </a:prstGeom>
          <a:solidFill>
            <a:srgbClr val="C00000">
              <a:alpha val="14902"/>
            </a:srgbClr>
          </a:solidFill>
        </p:spPr>
        <p:txBody>
          <a:bodyPr wrap="square">
            <a:spAutoFit/>
          </a:bodyPr>
          <a:lstStyle/>
          <a:p>
            <a:r>
              <a:rPr lang="ru-RU" sz="1600"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ПРОГРАММА И МЕТОДИКА ИСПЫТАНИЙ</a:t>
            </a:r>
            <a:endParaRPr lang="ru-RU" sz="16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1" name="Рисунок 10"/>
          <p:cNvPicPr>
            <a:picLocks noChangeAspect="1"/>
          </p:cNvPicPr>
          <p:nvPr/>
        </p:nvPicPr>
        <p:blipFill>
          <a:blip r:embed="rId3">
            <a:extLst>
              <a:ext uri="{28A0092B-C50C-407E-A947-70E740481C1C}">
                <a14:useLocalDpi xmlns:a14="http://schemas.microsoft.com/office/drawing/2010/main" val="0"/>
              </a:ext>
            </a:extLst>
          </a:blip>
          <a:srcRect l="4523" t="47398" r="12195" b="8339"/>
          <a:stretch>
            <a:fillRect/>
          </a:stretch>
        </p:blipFill>
        <p:spPr bwMode="auto">
          <a:xfrm>
            <a:off x="4160520" y="1070916"/>
            <a:ext cx="7559164" cy="2509708"/>
          </a:xfrm>
          <a:prstGeom prst="rect">
            <a:avLst/>
          </a:prstGeom>
          <a:noFill/>
          <a:ln>
            <a:noFill/>
          </a:ln>
        </p:spPr>
      </p:pic>
      <p:sp>
        <p:nvSpPr>
          <p:cNvPr id="12" name="Прямоугольник 11"/>
          <p:cNvSpPr/>
          <p:nvPr/>
        </p:nvSpPr>
        <p:spPr>
          <a:xfrm>
            <a:off x="7874132" y="4986865"/>
            <a:ext cx="3606536" cy="592667"/>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latin typeface="Times New Roman" panose="02020603050405020304" pitchFamily="18" charset="0"/>
                <a:cs typeface="Times New Roman" panose="02020603050405020304" pitchFamily="18" charset="0"/>
              </a:rPr>
              <a:t>Стенд для испытания под динамической нагрузкой</a:t>
            </a:r>
          </a:p>
        </p:txBody>
      </p:sp>
    </p:spTree>
    <p:extLst>
      <p:ext uri="{BB962C8B-B14F-4D97-AF65-F5344CB8AC3E}">
        <p14:creationId xmlns:p14="http://schemas.microsoft.com/office/powerpoint/2010/main" val="3094841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p:cNvSpPr/>
          <p:nvPr/>
        </p:nvSpPr>
        <p:spPr>
          <a:xfrm>
            <a:off x="223199" y="432000"/>
            <a:ext cx="10439316" cy="584775"/>
          </a:xfrm>
          <a:prstGeom prst="rect">
            <a:avLst/>
          </a:prstGeom>
          <a:solidFill>
            <a:srgbClr val="C00000">
              <a:alpha val="14902"/>
            </a:srgbClr>
          </a:solidFill>
        </p:spPr>
        <p:txBody>
          <a:bodyPr wrap="square">
            <a:spAutoFit/>
          </a:bodyPr>
          <a:lstStyle/>
          <a:p>
            <a:r>
              <a:rPr lang="ru-RU" sz="1600"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РЕЗУЛЬТАТЫ ИСПЫТАНИЙ ПО ПАРАМЕТРАМ -  ШУМ, ТЕМПЕРАТУРА МАСЛА В КАРТЕРЕ РЕДУКТОРА ПРИ РАЗЛИЧНЫХ РЕЖИМАХ НАГРУЖЕНИЯ</a:t>
            </a:r>
            <a:endParaRPr lang="ru-RU" sz="16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 name="AutoShape 4" descr="Картинки по запросу новосибирский государственный университет логотип"/>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dirty="0"/>
          </a:p>
        </p:txBody>
      </p:sp>
      <p:graphicFrame>
        <p:nvGraphicFramePr>
          <p:cNvPr id="9" name="Таблица 8"/>
          <p:cNvGraphicFramePr>
            <a:graphicFrameLocks noGrp="1"/>
          </p:cNvGraphicFramePr>
          <p:nvPr>
            <p:extLst>
              <p:ext uri="{D42A27DB-BD31-4B8C-83A1-F6EECF244321}">
                <p14:modId xmlns:p14="http://schemas.microsoft.com/office/powerpoint/2010/main" val="1431853933"/>
              </p:ext>
            </p:extLst>
          </p:nvPr>
        </p:nvGraphicFramePr>
        <p:xfrm>
          <a:off x="465180" y="1169179"/>
          <a:ext cx="6469019" cy="5414500"/>
        </p:xfrm>
        <a:graphic>
          <a:graphicData uri="http://schemas.openxmlformats.org/drawingml/2006/table">
            <a:tbl>
              <a:tblPr firstRow="1" firstCol="1" bandRow="1"/>
              <a:tblGrid>
                <a:gridCol w="687333"/>
                <a:gridCol w="646902"/>
                <a:gridCol w="646902"/>
                <a:gridCol w="646902"/>
                <a:gridCol w="646902"/>
                <a:gridCol w="646902"/>
                <a:gridCol w="646902"/>
                <a:gridCol w="525608"/>
                <a:gridCol w="687333"/>
                <a:gridCol w="687333"/>
              </a:tblGrid>
              <a:tr h="541051">
                <a:tc rowSpan="2">
                  <a:txBody>
                    <a:bodyPr/>
                    <a:lstStyle/>
                    <a:p>
                      <a:pPr marL="0" indent="0" algn="ctr" defTabSz="914400" rtl="0" eaLnBrk="1" latinLnBrk="0" hangingPunct="1">
                        <a:lnSpc>
                          <a:spcPct val="100000"/>
                        </a:lnSpc>
                        <a:spcAft>
                          <a:spcPts val="0"/>
                        </a:spcAft>
                      </a:pPr>
                      <a:r>
                        <a:rPr lang="en-US" sz="1200" kern="1200" dirty="0">
                          <a:solidFill>
                            <a:schemeClr val="tx1"/>
                          </a:solidFill>
                          <a:effectLst/>
                          <a:latin typeface="Times New Roman"/>
                          <a:ea typeface="Times New Roman"/>
                          <a:cs typeface="+mn-cs"/>
                        </a:rPr>
                        <a:t>T0</a:t>
                      </a:r>
                      <a:r>
                        <a:rPr lang="ru-RU" sz="1200" kern="1200" dirty="0">
                          <a:solidFill>
                            <a:schemeClr val="tx1"/>
                          </a:solidFill>
                          <a:effectLst/>
                          <a:latin typeface="Times New Roman"/>
                          <a:ea typeface="Times New Roman"/>
                          <a:cs typeface="+mn-cs"/>
                        </a:rPr>
                        <a:t>, °С</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Электродвигатель</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gridSpan="2">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Нагрузочное</a:t>
                      </a:r>
                      <a:br>
                        <a:rPr lang="ru-RU" sz="1200" kern="1200" dirty="0">
                          <a:solidFill>
                            <a:schemeClr val="tx1"/>
                          </a:solidFill>
                          <a:effectLst/>
                          <a:latin typeface="Times New Roman"/>
                          <a:ea typeface="Times New Roman"/>
                          <a:cs typeface="+mn-cs"/>
                        </a:rPr>
                      </a:br>
                      <a:r>
                        <a:rPr lang="ru-RU" sz="1200" kern="1200" dirty="0">
                          <a:solidFill>
                            <a:schemeClr val="tx1"/>
                          </a:solidFill>
                          <a:effectLst/>
                          <a:latin typeface="Times New Roman"/>
                          <a:ea typeface="Times New Roman"/>
                          <a:cs typeface="+mn-cs"/>
                        </a:rPr>
                        <a:t>устройство</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rowSpan="2">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Шум, </a:t>
                      </a:r>
                      <a:r>
                        <a:rPr lang="ru-RU" sz="1200" kern="1200" dirty="0" err="1">
                          <a:solidFill>
                            <a:schemeClr val="tx1"/>
                          </a:solidFill>
                          <a:effectLst/>
                          <a:latin typeface="Times New Roman"/>
                          <a:ea typeface="Times New Roman"/>
                          <a:cs typeface="+mn-cs"/>
                        </a:rPr>
                        <a:t>дБА</a:t>
                      </a:r>
                      <a:endParaRPr lang="ru-RU" sz="1200" kern="1200" dirty="0">
                        <a:solidFill>
                          <a:schemeClr val="tx1"/>
                        </a:solidFill>
                        <a:effectLst/>
                        <a:latin typeface="Times New Roman"/>
                        <a:ea typeface="Times New Roman"/>
                        <a:cs typeface="+mn-cs"/>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indent="0" algn="ctr" defTabSz="914400" rtl="0" eaLnBrk="1" latinLnBrk="0" hangingPunct="1">
                        <a:lnSpc>
                          <a:spcPct val="100000"/>
                        </a:lnSpc>
                        <a:spcAft>
                          <a:spcPts val="0"/>
                        </a:spcAft>
                      </a:pPr>
                      <a:r>
                        <a:rPr lang="en-US" sz="1200" kern="1200" dirty="0">
                          <a:solidFill>
                            <a:schemeClr val="tx1"/>
                          </a:solidFill>
                          <a:effectLst/>
                          <a:latin typeface="Times New Roman"/>
                          <a:ea typeface="Times New Roman"/>
                          <a:cs typeface="+mn-cs"/>
                        </a:rPr>
                        <a:t>t</a:t>
                      </a:r>
                      <a:r>
                        <a:rPr lang="ru-RU" sz="1200" kern="1200" dirty="0">
                          <a:solidFill>
                            <a:schemeClr val="tx1"/>
                          </a:solidFill>
                          <a:effectLst/>
                          <a:latin typeface="Times New Roman"/>
                          <a:ea typeface="Times New Roman"/>
                          <a:cs typeface="+mn-cs"/>
                        </a:rPr>
                        <a:t>,</a:t>
                      </a:r>
                      <a:br>
                        <a:rPr lang="ru-RU" sz="1200" kern="1200" dirty="0">
                          <a:solidFill>
                            <a:schemeClr val="tx1"/>
                          </a:solidFill>
                          <a:effectLst/>
                          <a:latin typeface="Times New Roman"/>
                          <a:ea typeface="Times New Roman"/>
                          <a:cs typeface="+mn-cs"/>
                        </a:rPr>
                      </a:br>
                      <a:r>
                        <a:rPr lang="ru-RU" sz="1200" kern="1200" dirty="0">
                          <a:solidFill>
                            <a:schemeClr val="tx1"/>
                          </a:solidFill>
                          <a:effectLst/>
                          <a:latin typeface="Times New Roman"/>
                          <a:ea typeface="Times New Roman"/>
                          <a:cs typeface="+mn-cs"/>
                        </a:rPr>
                        <a:t>мин</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indent="0" algn="ctr" defTabSz="914400" rtl="0" eaLnBrk="1" latinLnBrk="0" hangingPunct="1">
                        <a:lnSpc>
                          <a:spcPct val="100000"/>
                        </a:lnSpc>
                        <a:spcAft>
                          <a:spcPts val="0"/>
                        </a:spcAft>
                      </a:pPr>
                      <a:r>
                        <a:rPr lang="en-US" sz="1200" kern="1200" dirty="0">
                          <a:solidFill>
                            <a:schemeClr val="tx1"/>
                          </a:solidFill>
                          <a:effectLst/>
                          <a:latin typeface="Times New Roman"/>
                          <a:ea typeface="Times New Roman"/>
                          <a:cs typeface="+mn-cs"/>
                        </a:rPr>
                        <a:t>T1</a:t>
                      </a:r>
                      <a:r>
                        <a:rPr lang="ru-RU" sz="1200" kern="1200" dirty="0">
                          <a:solidFill>
                            <a:schemeClr val="tx1"/>
                          </a:solidFill>
                          <a:effectLst/>
                          <a:latin typeface="Times New Roman"/>
                          <a:ea typeface="Times New Roman"/>
                          <a:cs typeface="+mn-cs"/>
                        </a:rPr>
                        <a:t>, °С</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Режим</a:t>
                      </a:r>
                      <a:br>
                        <a:rPr lang="ru-RU" sz="1200" kern="1200" dirty="0">
                          <a:solidFill>
                            <a:schemeClr val="tx1"/>
                          </a:solidFill>
                          <a:effectLst/>
                          <a:latin typeface="Times New Roman"/>
                          <a:ea typeface="Times New Roman"/>
                          <a:cs typeface="+mn-cs"/>
                        </a:rPr>
                      </a:br>
                      <a:r>
                        <a:rPr lang="ru-RU" sz="1200" kern="1200" dirty="0" err="1">
                          <a:solidFill>
                            <a:schemeClr val="tx1"/>
                          </a:solidFill>
                          <a:effectLst/>
                          <a:latin typeface="Times New Roman"/>
                          <a:ea typeface="Times New Roman"/>
                          <a:cs typeface="+mn-cs"/>
                        </a:rPr>
                        <a:t>нагружения</a:t>
                      </a:r>
                      <a:endParaRPr lang="ru-RU" sz="1200" kern="1200" dirty="0">
                        <a:solidFill>
                          <a:schemeClr val="tx1"/>
                        </a:solidFill>
                        <a:effectLst/>
                        <a:latin typeface="Times New Roman"/>
                        <a:ea typeface="Times New Roman"/>
                        <a:cs typeface="+mn-cs"/>
                      </a:endParaRPr>
                    </a:p>
                  </a:txBody>
                  <a:tcPr marL="36000" marR="36000" marT="18000" marB="18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4630">
                <a:tc vMerge="1">
                  <a:txBody>
                    <a:bodyPr/>
                    <a:lstStyle/>
                    <a:p>
                      <a:endParaRPr lang="ru-RU"/>
                    </a:p>
                  </a:txBody>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Р, кВт</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I, А</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V, В</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IВ, А</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VВ, В</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r>
              <a:tr h="324630">
                <a:tc gridSpan="10">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Редуктор </a:t>
                      </a:r>
                      <a:r>
                        <a:rPr lang="ru-RU" sz="1200" kern="1200" dirty="0" smtClean="0">
                          <a:solidFill>
                            <a:schemeClr val="tx1"/>
                          </a:solidFill>
                          <a:effectLst/>
                          <a:latin typeface="Times New Roman"/>
                          <a:ea typeface="Times New Roman"/>
                          <a:cs typeface="+mn-cs"/>
                        </a:rPr>
                        <a:t>контрольный</a:t>
                      </a:r>
                      <a:endParaRPr lang="ru-RU" sz="1200" kern="1200" dirty="0">
                        <a:solidFill>
                          <a:schemeClr val="tx1"/>
                        </a:solidFill>
                        <a:effectLst/>
                        <a:latin typeface="Times New Roman"/>
                        <a:ea typeface="Times New Roman"/>
                        <a:cs typeface="+mn-cs"/>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24630">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18</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1,1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23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405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30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31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4630">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18</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a:solidFill>
                            <a:schemeClr val="tx1"/>
                          </a:solidFill>
                          <a:effectLst/>
                          <a:latin typeface="Times New Roman"/>
                          <a:ea typeface="Times New Roman"/>
                          <a:cs typeface="+mn-cs"/>
                        </a:rPr>
                        <a:t>10,0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a:solidFill>
                            <a:schemeClr val="tx1"/>
                          </a:solidFill>
                          <a:effectLst/>
                          <a:latin typeface="Times New Roman"/>
                          <a:ea typeface="Times New Roman"/>
                          <a:cs typeface="+mn-cs"/>
                        </a:rPr>
                        <a:t>42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394</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12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40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54</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33%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4630">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18</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a:solidFill>
                            <a:schemeClr val="tx1"/>
                          </a:solidFill>
                          <a:effectLst/>
                          <a:latin typeface="Times New Roman"/>
                          <a:ea typeface="Times New Roman"/>
                          <a:cs typeface="+mn-cs"/>
                        </a:rPr>
                        <a:t>13,8</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a:solidFill>
                            <a:schemeClr val="tx1"/>
                          </a:solidFill>
                          <a:effectLst/>
                          <a:latin typeface="Times New Roman"/>
                          <a:ea typeface="Times New Roman"/>
                          <a:cs typeface="+mn-cs"/>
                        </a:rPr>
                        <a:t>63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374</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4</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26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70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67</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66%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4630">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18</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a:solidFill>
                            <a:schemeClr val="tx1"/>
                          </a:solidFill>
                          <a:effectLst/>
                          <a:latin typeface="Times New Roman"/>
                          <a:ea typeface="Times New Roman"/>
                          <a:cs typeface="+mn-cs"/>
                        </a:rPr>
                        <a:t>17,0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a:solidFill>
                            <a:schemeClr val="tx1"/>
                          </a:solidFill>
                          <a:effectLst/>
                          <a:latin typeface="Times New Roman"/>
                          <a:ea typeface="Times New Roman"/>
                          <a:cs typeface="+mn-cs"/>
                        </a:rPr>
                        <a:t>75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368</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5,6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38</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78</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80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85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100%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4630">
                <a:tc gridSpan="10">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Редуктора </a:t>
                      </a:r>
                      <a:r>
                        <a:rPr lang="ru-RU" sz="1200" kern="1200" dirty="0" smtClean="0">
                          <a:solidFill>
                            <a:schemeClr val="tx1"/>
                          </a:solidFill>
                          <a:effectLst/>
                          <a:latin typeface="Times New Roman"/>
                          <a:ea typeface="Times New Roman"/>
                          <a:cs typeface="+mn-cs"/>
                        </a:rPr>
                        <a:t>исследуемый с </a:t>
                      </a:r>
                      <a:r>
                        <a:rPr lang="ru-RU" sz="1200" kern="1200" dirty="0">
                          <a:solidFill>
                            <a:schemeClr val="tx1"/>
                          </a:solidFill>
                          <a:effectLst/>
                          <a:latin typeface="Times New Roman"/>
                          <a:ea typeface="Times New Roman"/>
                          <a:cs typeface="+mn-cs"/>
                        </a:rPr>
                        <a:t>ЭЦ-зацеплением</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24630">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18</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1,1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a:solidFill>
                            <a:schemeClr val="tx1"/>
                          </a:solidFill>
                          <a:effectLst/>
                          <a:latin typeface="Times New Roman"/>
                          <a:ea typeface="Times New Roman"/>
                          <a:cs typeface="+mn-cs"/>
                        </a:rPr>
                        <a:t>23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400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a:solidFill>
                            <a:schemeClr val="tx1"/>
                          </a:solidFill>
                          <a:effectLst/>
                          <a:latin typeface="Times New Roman"/>
                          <a:ea typeface="Times New Roman"/>
                          <a:cs typeface="+mn-cs"/>
                        </a:rPr>
                        <a:t>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30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25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4630">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18</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a:solidFill>
                            <a:schemeClr val="tx1"/>
                          </a:solidFill>
                          <a:effectLst/>
                          <a:latin typeface="Times New Roman"/>
                          <a:ea typeface="Times New Roman"/>
                          <a:cs typeface="+mn-cs"/>
                        </a:rPr>
                        <a:t>9,5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a:solidFill>
                            <a:schemeClr val="tx1"/>
                          </a:solidFill>
                          <a:effectLst/>
                          <a:latin typeface="Times New Roman"/>
                          <a:ea typeface="Times New Roman"/>
                          <a:cs typeface="+mn-cs"/>
                        </a:rPr>
                        <a:t>40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390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a:solidFill>
                            <a:schemeClr val="tx1"/>
                          </a:solidFill>
                          <a:effectLst/>
                          <a:latin typeface="Times New Roman"/>
                          <a:ea typeface="Times New Roman"/>
                          <a:cs typeface="+mn-cs"/>
                        </a:rPr>
                        <a:t>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12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40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47</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33%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4630">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18</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a:solidFill>
                            <a:schemeClr val="tx1"/>
                          </a:solidFill>
                          <a:effectLst/>
                          <a:latin typeface="Times New Roman"/>
                          <a:ea typeface="Times New Roman"/>
                          <a:cs typeface="+mn-cs"/>
                        </a:rPr>
                        <a:t>14,0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a:solidFill>
                            <a:schemeClr val="tx1"/>
                          </a:solidFill>
                          <a:effectLst/>
                          <a:latin typeface="Times New Roman"/>
                          <a:ea typeface="Times New Roman"/>
                          <a:cs typeface="+mn-cs"/>
                        </a:rPr>
                        <a:t>63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378</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a:solidFill>
                            <a:schemeClr val="tx1"/>
                          </a:solidFill>
                          <a:effectLst/>
                          <a:latin typeface="Times New Roman"/>
                          <a:ea typeface="Times New Roman"/>
                          <a:cs typeface="+mn-cs"/>
                        </a:rPr>
                        <a:t>4</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26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70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67</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66%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4630">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18</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a:solidFill>
                            <a:schemeClr val="tx1"/>
                          </a:solidFill>
                          <a:effectLst/>
                          <a:latin typeface="Times New Roman"/>
                          <a:ea typeface="Times New Roman"/>
                          <a:cs typeface="+mn-cs"/>
                        </a:rPr>
                        <a:t>16,5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a:solidFill>
                            <a:schemeClr val="tx1"/>
                          </a:solidFill>
                          <a:effectLst/>
                          <a:latin typeface="Times New Roman"/>
                          <a:ea typeface="Times New Roman"/>
                          <a:cs typeface="+mn-cs"/>
                        </a:rPr>
                        <a:t>74</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375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a:solidFill>
                            <a:schemeClr val="tx1"/>
                          </a:solidFill>
                          <a:effectLst/>
                          <a:latin typeface="Times New Roman"/>
                          <a:ea typeface="Times New Roman"/>
                          <a:cs typeface="+mn-cs"/>
                        </a:rPr>
                        <a:t>5,6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37</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78</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80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80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100%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02519">
                <a:tc gridSpan="10">
                  <a:txBody>
                    <a:bodyPr/>
                    <a:lstStyle/>
                    <a:p>
                      <a:pPr marL="0" indent="0" algn="l"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Примечание:</a:t>
                      </a:r>
                    </a:p>
                    <a:p>
                      <a:pPr marL="0" indent="0" algn="l" defTabSz="914400" rtl="0" eaLnBrk="1" latinLnBrk="0" hangingPunct="1">
                        <a:lnSpc>
                          <a:spcPct val="100000"/>
                        </a:lnSpc>
                        <a:spcAft>
                          <a:spcPts val="0"/>
                        </a:spcAft>
                      </a:pPr>
                      <a:r>
                        <a:rPr lang="en-US" sz="1200" kern="1200" dirty="0">
                          <a:solidFill>
                            <a:schemeClr val="tx1"/>
                          </a:solidFill>
                          <a:effectLst/>
                          <a:latin typeface="Times New Roman"/>
                          <a:ea typeface="Times New Roman"/>
                          <a:cs typeface="+mn-cs"/>
                        </a:rPr>
                        <a:t>T</a:t>
                      </a:r>
                      <a:r>
                        <a:rPr lang="ru-RU" sz="1200" kern="1200" dirty="0">
                          <a:solidFill>
                            <a:schemeClr val="tx1"/>
                          </a:solidFill>
                          <a:effectLst/>
                          <a:latin typeface="Times New Roman"/>
                          <a:ea typeface="Times New Roman"/>
                          <a:cs typeface="+mn-cs"/>
                        </a:rPr>
                        <a:t>0 – температура окружающего воздуха</a:t>
                      </a:r>
                    </a:p>
                    <a:p>
                      <a:pPr marL="0" indent="0" algn="l" defTabSz="914400" rtl="0" eaLnBrk="1" latinLnBrk="0" hangingPunct="1">
                        <a:lnSpc>
                          <a:spcPct val="100000"/>
                        </a:lnSpc>
                        <a:spcAft>
                          <a:spcPts val="0"/>
                        </a:spcAft>
                      </a:pPr>
                      <a:r>
                        <a:rPr lang="en-US" sz="1200" kern="1200" dirty="0">
                          <a:solidFill>
                            <a:schemeClr val="tx1"/>
                          </a:solidFill>
                          <a:effectLst/>
                          <a:latin typeface="Times New Roman"/>
                          <a:ea typeface="Times New Roman"/>
                          <a:cs typeface="+mn-cs"/>
                        </a:rPr>
                        <a:t>T</a:t>
                      </a:r>
                      <a:r>
                        <a:rPr lang="ru-RU" sz="1200" kern="1200" dirty="0">
                          <a:solidFill>
                            <a:schemeClr val="tx1"/>
                          </a:solidFill>
                          <a:effectLst/>
                          <a:latin typeface="Times New Roman"/>
                          <a:ea typeface="Times New Roman"/>
                          <a:cs typeface="+mn-cs"/>
                        </a:rPr>
                        <a:t>1 – температура масла в картере редуктора</a:t>
                      </a:r>
                    </a:p>
                    <a:p>
                      <a:pPr marL="0" indent="0" algn="l" defTabSz="914400" rtl="0" eaLnBrk="1" latinLnBrk="0" hangingPunct="1">
                        <a:lnSpc>
                          <a:spcPct val="100000"/>
                        </a:lnSpc>
                        <a:spcAft>
                          <a:spcPts val="0"/>
                        </a:spcAft>
                      </a:pPr>
                      <a:r>
                        <a:rPr lang="ru-RU" sz="1200" kern="1200" dirty="0">
                          <a:solidFill>
                            <a:schemeClr val="tx1"/>
                          </a:solidFill>
                          <a:effectLst/>
                          <a:latin typeface="Times New Roman"/>
                          <a:ea typeface="Times New Roman"/>
                          <a:cs typeface="+mn-cs"/>
                        </a:rPr>
                        <a:t>Р – активная мощность электродвигателя в фазе «В»</a:t>
                      </a:r>
                    </a:p>
                    <a:p>
                      <a:pPr marL="0" indent="0" algn="l" defTabSz="914400" rtl="0" eaLnBrk="1" latinLnBrk="0" hangingPunct="1">
                        <a:lnSpc>
                          <a:spcPct val="100000"/>
                        </a:lnSpc>
                        <a:spcAft>
                          <a:spcPts val="0"/>
                        </a:spcAft>
                      </a:pPr>
                      <a:r>
                        <a:rPr lang="en-US" sz="1200" kern="1200" dirty="0">
                          <a:solidFill>
                            <a:schemeClr val="tx1"/>
                          </a:solidFill>
                          <a:effectLst/>
                          <a:latin typeface="Times New Roman"/>
                          <a:ea typeface="Times New Roman"/>
                          <a:cs typeface="+mn-cs"/>
                        </a:rPr>
                        <a:t>I</a:t>
                      </a:r>
                      <a:r>
                        <a:rPr lang="ru-RU" sz="1200" kern="1200" dirty="0">
                          <a:solidFill>
                            <a:schemeClr val="tx1"/>
                          </a:solidFill>
                          <a:effectLst/>
                          <a:latin typeface="Times New Roman"/>
                          <a:ea typeface="Times New Roman"/>
                          <a:cs typeface="+mn-cs"/>
                        </a:rPr>
                        <a:t> , </a:t>
                      </a:r>
                      <a:r>
                        <a:rPr lang="en-US" sz="1200" kern="1200" dirty="0">
                          <a:solidFill>
                            <a:schemeClr val="tx1"/>
                          </a:solidFill>
                          <a:effectLst/>
                          <a:latin typeface="Times New Roman"/>
                          <a:ea typeface="Times New Roman"/>
                          <a:cs typeface="+mn-cs"/>
                        </a:rPr>
                        <a:t>V</a:t>
                      </a:r>
                      <a:r>
                        <a:rPr lang="ru-RU" sz="1200" kern="1200" dirty="0">
                          <a:solidFill>
                            <a:schemeClr val="tx1"/>
                          </a:solidFill>
                          <a:effectLst/>
                          <a:latin typeface="Times New Roman"/>
                          <a:ea typeface="Times New Roman"/>
                          <a:cs typeface="+mn-cs"/>
                        </a:rPr>
                        <a:t> – линейный ток и напряжение электродвигателя, в фазе «В»</a:t>
                      </a:r>
                    </a:p>
                    <a:p>
                      <a:pPr marL="0" indent="0" algn="l" defTabSz="914400" rtl="0" eaLnBrk="1" latinLnBrk="0" hangingPunct="1">
                        <a:lnSpc>
                          <a:spcPct val="100000"/>
                        </a:lnSpc>
                        <a:spcAft>
                          <a:spcPts val="0"/>
                        </a:spcAft>
                      </a:pPr>
                      <a:r>
                        <a:rPr lang="ru-RU" sz="1200" kern="1200" dirty="0" smtClean="0">
                          <a:solidFill>
                            <a:schemeClr val="tx1"/>
                          </a:solidFill>
                          <a:effectLst/>
                          <a:latin typeface="Times New Roman"/>
                          <a:ea typeface="Times New Roman"/>
                          <a:cs typeface="+mn-cs"/>
                        </a:rPr>
                        <a:t>IВ, VВ </a:t>
                      </a:r>
                      <a:r>
                        <a:rPr lang="ru-RU" sz="1200" kern="1200" dirty="0">
                          <a:solidFill>
                            <a:schemeClr val="tx1"/>
                          </a:solidFill>
                          <a:effectLst/>
                          <a:latin typeface="Times New Roman"/>
                          <a:ea typeface="Times New Roman"/>
                          <a:cs typeface="+mn-cs"/>
                        </a:rPr>
                        <a:t>– </a:t>
                      </a:r>
                      <a:r>
                        <a:rPr lang="ru-RU" sz="1200" kern="1200" dirty="0" smtClean="0">
                          <a:solidFill>
                            <a:schemeClr val="tx1"/>
                          </a:solidFill>
                          <a:effectLst/>
                          <a:latin typeface="Times New Roman"/>
                          <a:ea typeface="Times New Roman"/>
                          <a:cs typeface="+mn-cs"/>
                        </a:rPr>
                        <a:t>ток и напряжение возбуждения</a:t>
                      </a:r>
                      <a:endParaRPr lang="ru-RU" sz="1200" kern="1200" dirty="0">
                        <a:solidFill>
                          <a:schemeClr val="tx1"/>
                        </a:solidFill>
                        <a:effectLst/>
                        <a:latin typeface="Times New Roman"/>
                        <a:ea typeface="Times New Roman"/>
                        <a:cs typeface="+mn-cs"/>
                      </a:endParaRPr>
                    </a:p>
                  </a:txBody>
                  <a:tcPr marL="60239" marR="602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bl>
          </a:graphicData>
        </a:graphic>
      </p:graphicFrame>
      <p:graphicFrame>
        <p:nvGraphicFramePr>
          <p:cNvPr id="6" name="Диаграмма 5"/>
          <p:cNvGraphicFramePr/>
          <p:nvPr>
            <p:extLst>
              <p:ext uri="{D42A27DB-BD31-4B8C-83A1-F6EECF244321}">
                <p14:modId xmlns:p14="http://schemas.microsoft.com/office/powerpoint/2010/main" val="2304420299"/>
              </p:ext>
            </p:extLst>
          </p:nvPr>
        </p:nvGraphicFramePr>
        <p:xfrm>
          <a:off x="7046808" y="1152897"/>
          <a:ext cx="5351031" cy="271845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Диаграмма 6"/>
          <p:cNvGraphicFramePr/>
          <p:nvPr>
            <p:extLst>
              <p:ext uri="{D42A27DB-BD31-4B8C-83A1-F6EECF244321}">
                <p14:modId xmlns:p14="http://schemas.microsoft.com/office/powerpoint/2010/main" val="774374332"/>
              </p:ext>
            </p:extLst>
          </p:nvPr>
        </p:nvGraphicFramePr>
        <p:xfrm>
          <a:off x="7065823" y="3977846"/>
          <a:ext cx="5400600" cy="223224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73959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p:cNvSpPr/>
          <p:nvPr/>
        </p:nvSpPr>
        <p:spPr>
          <a:xfrm>
            <a:off x="223199" y="432000"/>
            <a:ext cx="10261515" cy="338554"/>
          </a:xfrm>
          <a:prstGeom prst="rect">
            <a:avLst/>
          </a:prstGeom>
          <a:solidFill>
            <a:srgbClr val="C00000">
              <a:alpha val="14902"/>
            </a:srgbClr>
          </a:solidFill>
        </p:spPr>
        <p:txBody>
          <a:bodyPr wrap="square">
            <a:spAutoFit/>
          </a:bodyPr>
          <a:lstStyle/>
          <a:p>
            <a:r>
              <a:rPr lang="ru-RU" sz="1600"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РЕЗУЛЬТАТЫ ИЗМЕРЕНИЯ ВИБРАЦИИ</a:t>
            </a:r>
            <a:endParaRPr lang="ru-RU" sz="16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 name="AutoShape 4" descr="Картинки по запросу новосибирский государственный университет логотип"/>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dirty="0"/>
          </a:p>
        </p:txBody>
      </p:sp>
      <p:graphicFrame>
        <p:nvGraphicFramePr>
          <p:cNvPr id="4" name="Таблица 3"/>
          <p:cNvGraphicFramePr>
            <a:graphicFrameLocks noGrp="1"/>
          </p:cNvGraphicFramePr>
          <p:nvPr>
            <p:extLst>
              <p:ext uri="{D42A27DB-BD31-4B8C-83A1-F6EECF244321}">
                <p14:modId xmlns:p14="http://schemas.microsoft.com/office/powerpoint/2010/main" val="1531001736"/>
              </p:ext>
            </p:extLst>
          </p:nvPr>
        </p:nvGraphicFramePr>
        <p:xfrm>
          <a:off x="417004" y="1361728"/>
          <a:ext cx="6669597" cy="1747231"/>
        </p:xfrm>
        <a:graphic>
          <a:graphicData uri="http://schemas.openxmlformats.org/drawingml/2006/table">
            <a:tbl>
              <a:tblPr firstRow="1" firstCol="1" lastRow="1" lastCol="1" bandRow="1" bandCol="1"/>
              <a:tblGrid>
                <a:gridCol w="1333780"/>
                <a:gridCol w="1333780"/>
                <a:gridCol w="1333780"/>
                <a:gridCol w="1333780"/>
                <a:gridCol w="1334477"/>
              </a:tblGrid>
              <a:tr h="291205">
                <a:tc gridSpan="5">
                  <a:txBody>
                    <a:bodyPr/>
                    <a:lstStyle/>
                    <a:p>
                      <a:pPr marL="0" indent="0" algn="ctr" defTabSz="914400" rtl="0" eaLnBrk="1" latinLnBrk="0" hangingPunct="1">
                        <a:lnSpc>
                          <a:spcPct val="115000"/>
                        </a:lnSpc>
                        <a:spcAft>
                          <a:spcPts val="0"/>
                        </a:spcAft>
                      </a:pPr>
                      <a:r>
                        <a:rPr lang="ru-RU" sz="1400" kern="1200" dirty="0">
                          <a:solidFill>
                            <a:schemeClr val="tx1"/>
                          </a:solidFill>
                          <a:effectLst/>
                          <a:latin typeface="Times New Roman"/>
                          <a:ea typeface="Times New Roman"/>
                          <a:cs typeface="+mn-cs"/>
                        </a:rPr>
                        <a:t>Уровни вибрации </a:t>
                      </a:r>
                      <a:r>
                        <a:rPr lang="ru-RU" sz="1400" kern="1200" dirty="0" smtClean="0">
                          <a:solidFill>
                            <a:schemeClr val="tx1"/>
                          </a:solidFill>
                          <a:effectLst/>
                          <a:latin typeface="Times New Roman"/>
                          <a:ea typeface="Times New Roman"/>
                          <a:cs typeface="+mn-cs"/>
                        </a:rPr>
                        <a:t>редуктора, </a:t>
                      </a:r>
                      <a:r>
                        <a:rPr lang="ru-RU" sz="1400" kern="1200" dirty="0">
                          <a:solidFill>
                            <a:schemeClr val="tx1"/>
                          </a:solidFill>
                          <a:effectLst/>
                          <a:latin typeface="Times New Roman"/>
                          <a:ea typeface="Times New Roman"/>
                          <a:cs typeface="+mn-cs"/>
                        </a:rPr>
                        <a:t>дБ</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91205">
                <a:tc>
                  <a:txBody>
                    <a:bodyPr/>
                    <a:lstStyle/>
                    <a:p>
                      <a:pPr marL="0" indent="0" algn="ctr" defTabSz="914400" rtl="0" eaLnBrk="1" latinLnBrk="0" hangingPunct="1">
                        <a:lnSpc>
                          <a:spcPct val="115000"/>
                        </a:lnSpc>
                        <a:spcAft>
                          <a:spcPts val="0"/>
                        </a:spcAft>
                      </a:pPr>
                      <a:r>
                        <a:rPr lang="ru-RU" sz="1400" kern="1200" dirty="0">
                          <a:solidFill>
                            <a:schemeClr val="tx1"/>
                          </a:solidFill>
                          <a:effectLst/>
                          <a:latin typeface="Times New Roman"/>
                          <a:ea typeface="Times New Roman"/>
                          <a:cs typeface="+mn-cs"/>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indent="0" algn="ctr" defTabSz="914400" rtl="0" eaLnBrk="1" latinLnBrk="0" hangingPunct="1">
                        <a:lnSpc>
                          <a:spcPct val="115000"/>
                        </a:lnSpc>
                        <a:spcAft>
                          <a:spcPts val="0"/>
                        </a:spcAft>
                      </a:pPr>
                      <a:r>
                        <a:rPr lang="ru-RU" sz="1400" kern="1200" dirty="0">
                          <a:solidFill>
                            <a:schemeClr val="tx1"/>
                          </a:solidFill>
                          <a:effectLst/>
                          <a:latin typeface="Times New Roman"/>
                          <a:ea typeface="Times New Roman"/>
                          <a:cs typeface="+mn-cs"/>
                        </a:rPr>
                        <a:t>Редуктор </a:t>
                      </a:r>
                      <a:r>
                        <a:rPr lang="ru-RU" sz="1400" kern="1200" dirty="0" smtClean="0">
                          <a:solidFill>
                            <a:schemeClr val="tx1"/>
                          </a:solidFill>
                          <a:effectLst/>
                          <a:latin typeface="Times New Roman"/>
                          <a:ea typeface="Times New Roman"/>
                          <a:cs typeface="+mn-cs"/>
                        </a:rPr>
                        <a:t>  контрольный</a:t>
                      </a:r>
                      <a:r>
                        <a:rPr lang="ru-RU" sz="1400" kern="1200" baseline="0" dirty="0" smtClean="0">
                          <a:solidFill>
                            <a:schemeClr val="tx1"/>
                          </a:solidFill>
                          <a:effectLst/>
                          <a:latin typeface="Times New Roman"/>
                          <a:ea typeface="Times New Roman"/>
                          <a:cs typeface="+mn-cs"/>
                        </a:rPr>
                        <a:t> </a:t>
                      </a:r>
                      <a:endParaRPr lang="ru-RU" sz="1400" kern="1200" dirty="0">
                        <a:solidFill>
                          <a:schemeClr val="tx1"/>
                        </a:solidFill>
                        <a:effectLst/>
                        <a:latin typeface="Times New Roman"/>
                        <a:ea typeface="Times New Roman"/>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gridSpan="2">
                  <a:txBody>
                    <a:bodyPr/>
                    <a:lstStyle/>
                    <a:p>
                      <a:pPr marL="0" indent="0" algn="ctr" defTabSz="914400" rtl="0" eaLnBrk="1" latinLnBrk="0" hangingPunct="1">
                        <a:lnSpc>
                          <a:spcPct val="115000"/>
                        </a:lnSpc>
                        <a:spcAft>
                          <a:spcPts val="0"/>
                        </a:spcAft>
                      </a:pPr>
                      <a:r>
                        <a:rPr lang="ru-RU" sz="1400" kern="1200" dirty="0">
                          <a:solidFill>
                            <a:schemeClr val="tx1"/>
                          </a:solidFill>
                          <a:effectLst/>
                          <a:latin typeface="Times New Roman"/>
                          <a:ea typeface="Times New Roman"/>
                          <a:cs typeface="+mn-cs"/>
                        </a:rPr>
                        <a:t>Редуктор </a:t>
                      </a:r>
                      <a:r>
                        <a:rPr lang="ru-RU" sz="1400" kern="1200" dirty="0" smtClean="0">
                          <a:solidFill>
                            <a:schemeClr val="tx1"/>
                          </a:solidFill>
                          <a:effectLst/>
                          <a:latin typeface="Times New Roman"/>
                          <a:ea typeface="Times New Roman"/>
                          <a:cs typeface="+mn-cs"/>
                        </a:rPr>
                        <a:t>исследуемый</a:t>
                      </a:r>
                      <a:endParaRPr lang="ru-RU" sz="1400" kern="1200" dirty="0">
                        <a:solidFill>
                          <a:schemeClr val="tx1"/>
                        </a:solidFill>
                        <a:effectLst/>
                        <a:latin typeface="Times New Roman"/>
                        <a:ea typeface="Times New Roman"/>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r>
              <a:tr h="582411">
                <a:tc>
                  <a:txBody>
                    <a:bodyPr/>
                    <a:lstStyle/>
                    <a:p>
                      <a:pPr marL="0" indent="0" algn="ctr" defTabSz="914400" rtl="0" eaLnBrk="1" latinLnBrk="0" hangingPunct="1">
                        <a:lnSpc>
                          <a:spcPct val="115000"/>
                        </a:lnSpc>
                        <a:spcAft>
                          <a:spcPts val="0"/>
                        </a:spcAft>
                      </a:pPr>
                      <a:r>
                        <a:rPr lang="ru-RU" sz="1400" kern="1200">
                          <a:solidFill>
                            <a:schemeClr val="tx1"/>
                          </a:solidFill>
                          <a:effectLst/>
                          <a:latin typeface="Times New Roman"/>
                          <a:ea typeface="Times New Roman"/>
                          <a:cs typeface="+mn-cs"/>
                        </a:rPr>
                        <a:t>Точки измерения</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15000"/>
                        </a:lnSpc>
                        <a:spcAft>
                          <a:spcPts val="0"/>
                        </a:spcAft>
                      </a:pPr>
                      <a:r>
                        <a:rPr lang="ru-RU" sz="1400" kern="1200" dirty="0">
                          <a:solidFill>
                            <a:schemeClr val="tx1"/>
                          </a:solidFill>
                          <a:effectLst/>
                          <a:latin typeface="Times New Roman"/>
                          <a:ea typeface="Times New Roman"/>
                          <a:cs typeface="+mn-cs"/>
                        </a:rPr>
                        <a:t>X-направление</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15000"/>
                        </a:lnSpc>
                        <a:spcAft>
                          <a:spcPts val="0"/>
                        </a:spcAft>
                      </a:pPr>
                      <a:r>
                        <a:rPr lang="ru-RU" sz="1400" kern="1200" dirty="0">
                          <a:solidFill>
                            <a:schemeClr val="tx1"/>
                          </a:solidFill>
                          <a:effectLst/>
                          <a:latin typeface="Times New Roman"/>
                          <a:ea typeface="Times New Roman"/>
                          <a:cs typeface="+mn-cs"/>
                        </a:rPr>
                        <a:t>Z-направление</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15000"/>
                        </a:lnSpc>
                        <a:spcAft>
                          <a:spcPts val="0"/>
                        </a:spcAft>
                      </a:pPr>
                      <a:r>
                        <a:rPr lang="ru-RU" sz="1400" kern="1200">
                          <a:solidFill>
                            <a:schemeClr val="tx1"/>
                          </a:solidFill>
                          <a:effectLst/>
                          <a:latin typeface="Times New Roman"/>
                          <a:ea typeface="Times New Roman"/>
                          <a:cs typeface="+mn-cs"/>
                        </a:rPr>
                        <a:t>X-направление</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15000"/>
                        </a:lnSpc>
                        <a:spcAft>
                          <a:spcPts val="0"/>
                        </a:spcAft>
                      </a:pPr>
                      <a:r>
                        <a:rPr lang="ru-RU" sz="1400" kern="1200">
                          <a:solidFill>
                            <a:schemeClr val="tx1"/>
                          </a:solidFill>
                          <a:effectLst/>
                          <a:latin typeface="Times New Roman"/>
                          <a:ea typeface="Times New Roman"/>
                          <a:cs typeface="+mn-cs"/>
                        </a:rPr>
                        <a:t>Z-направление</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1205">
                <a:tc>
                  <a:txBody>
                    <a:bodyPr/>
                    <a:lstStyle/>
                    <a:p>
                      <a:pPr marL="0" indent="0" algn="ctr" defTabSz="914400" rtl="0" eaLnBrk="1" latinLnBrk="0" hangingPunct="1">
                        <a:lnSpc>
                          <a:spcPct val="115000"/>
                        </a:lnSpc>
                        <a:spcAft>
                          <a:spcPts val="0"/>
                        </a:spcAft>
                      </a:pPr>
                      <a:r>
                        <a:rPr lang="ru-RU" sz="1400" kern="1200">
                          <a:solidFill>
                            <a:schemeClr val="tx1"/>
                          </a:solidFill>
                          <a:effectLst/>
                          <a:latin typeface="Times New Roman"/>
                          <a:ea typeface="Times New Roman"/>
                          <a:cs typeface="+mn-cs"/>
                        </a:rPr>
                        <a:t>1 (вход)</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15000"/>
                        </a:lnSpc>
                        <a:spcAft>
                          <a:spcPts val="0"/>
                        </a:spcAft>
                      </a:pPr>
                      <a:r>
                        <a:rPr lang="ru-RU" sz="1400" kern="1200" dirty="0">
                          <a:solidFill>
                            <a:schemeClr val="tx1"/>
                          </a:solidFill>
                          <a:effectLst/>
                          <a:latin typeface="Times New Roman"/>
                          <a:ea typeface="Times New Roman"/>
                          <a:cs typeface="+mn-cs"/>
                        </a:rPr>
                        <a:t>105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15000"/>
                        </a:lnSpc>
                        <a:spcAft>
                          <a:spcPts val="0"/>
                        </a:spcAft>
                      </a:pPr>
                      <a:r>
                        <a:rPr lang="ru-RU" sz="1400" kern="1200" dirty="0">
                          <a:solidFill>
                            <a:schemeClr val="tx1"/>
                          </a:solidFill>
                          <a:effectLst/>
                          <a:latin typeface="Times New Roman"/>
                          <a:ea typeface="Times New Roman"/>
                          <a:cs typeface="+mn-cs"/>
                        </a:rPr>
                        <a:t>99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15000"/>
                        </a:lnSpc>
                        <a:spcAft>
                          <a:spcPts val="0"/>
                        </a:spcAft>
                      </a:pPr>
                      <a:r>
                        <a:rPr lang="ru-RU" sz="1400" kern="1200" dirty="0">
                          <a:solidFill>
                            <a:schemeClr val="tx1"/>
                          </a:solidFill>
                          <a:effectLst/>
                          <a:latin typeface="Times New Roman"/>
                          <a:ea typeface="Times New Roman"/>
                          <a:cs typeface="+mn-cs"/>
                        </a:rPr>
                        <a:t>107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15000"/>
                        </a:lnSpc>
                        <a:spcAft>
                          <a:spcPts val="0"/>
                        </a:spcAft>
                      </a:pPr>
                      <a:r>
                        <a:rPr lang="ru-RU" sz="1400" kern="1200">
                          <a:solidFill>
                            <a:schemeClr val="tx1"/>
                          </a:solidFill>
                          <a:effectLst/>
                          <a:latin typeface="Times New Roman"/>
                          <a:ea typeface="Times New Roman"/>
                          <a:cs typeface="+mn-cs"/>
                        </a:rPr>
                        <a:t>109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1205">
                <a:tc>
                  <a:txBody>
                    <a:bodyPr/>
                    <a:lstStyle/>
                    <a:p>
                      <a:pPr marL="0" indent="0" algn="ctr" defTabSz="914400" rtl="0" eaLnBrk="1" latinLnBrk="0" hangingPunct="1">
                        <a:lnSpc>
                          <a:spcPct val="115000"/>
                        </a:lnSpc>
                        <a:spcAft>
                          <a:spcPts val="0"/>
                        </a:spcAft>
                      </a:pPr>
                      <a:r>
                        <a:rPr lang="ru-RU" sz="1400" kern="1200" dirty="0">
                          <a:solidFill>
                            <a:schemeClr val="tx1"/>
                          </a:solidFill>
                          <a:effectLst/>
                          <a:latin typeface="Times New Roman"/>
                          <a:ea typeface="Times New Roman"/>
                          <a:cs typeface="+mn-cs"/>
                        </a:rPr>
                        <a:t>2 (выход)</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15000"/>
                        </a:lnSpc>
                        <a:spcAft>
                          <a:spcPts val="0"/>
                        </a:spcAft>
                      </a:pPr>
                      <a:r>
                        <a:rPr lang="ru-RU" sz="1400" kern="1200">
                          <a:solidFill>
                            <a:schemeClr val="tx1"/>
                          </a:solidFill>
                          <a:effectLst/>
                          <a:latin typeface="Times New Roman"/>
                          <a:ea typeface="Times New Roman"/>
                          <a:cs typeface="+mn-cs"/>
                        </a:rPr>
                        <a:t>103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15000"/>
                        </a:lnSpc>
                        <a:spcAft>
                          <a:spcPts val="0"/>
                        </a:spcAft>
                      </a:pPr>
                      <a:r>
                        <a:rPr lang="ru-RU" sz="1400" kern="1200" dirty="0">
                          <a:solidFill>
                            <a:schemeClr val="tx1"/>
                          </a:solidFill>
                          <a:effectLst/>
                          <a:latin typeface="Times New Roman"/>
                          <a:ea typeface="Times New Roman"/>
                          <a:cs typeface="+mn-cs"/>
                        </a:rPr>
                        <a:t>92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15000"/>
                        </a:lnSpc>
                        <a:spcAft>
                          <a:spcPts val="0"/>
                        </a:spcAft>
                      </a:pPr>
                      <a:r>
                        <a:rPr lang="ru-RU" sz="1400" kern="1200" dirty="0">
                          <a:solidFill>
                            <a:schemeClr val="tx1"/>
                          </a:solidFill>
                          <a:effectLst/>
                          <a:latin typeface="Times New Roman"/>
                          <a:ea typeface="Times New Roman"/>
                          <a:cs typeface="+mn-cs"/>
                        </a:rPr>
                        <a:t>109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defTabSz="914400" rtl="0" eaLnBrk="1" latinLnBrk="0" hangingPunct="1">
                        <a:lnSpc>
                          <a:spcPct val="115000"/>
                        </a:lnSpc>
                        <a:spcAft>
                          <a:spcPts val="0"/>
                        </a:spcAft>
                      </a:pPr>
                      <a:r>
                        <a:rPr lang="ru-RU" sz="1400" kern="1200" dirty="0">
                          <a:solidFill>
                            <a:schemeClr val="tx1"/>
                          </a:solidFill>
                          <a:effectLst/>
                          <a:latin typeface="Times New Roman"/>
                          <a:ea typeface="Times New Roman"/>
                          <a:cs typeface="+mn-cs"/>
                        </a:rPr>
                        <a:t>96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Прямоугольник 4"/>
          <p:cNvSpPr/>
          <p:nvPr/>
        </p:nvSpPr>
        <p:spPr>
          <a:xfrm>
            <a:off x="432244" y="3448825"/>
            <a:ext cx="6623876" cy="2554545"/>
          </a:xfrm>
          <a:prstGeom prst="rect">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p:spPr>
        <p:txBody>
          <a:bodyPr wrap="square">
            <a:spAutoFit/>
          </a:bodyPr>
          <a:lstStyle/>
          <a:p>
            <a:r>
              <a:rPr lang="ru-RU" sz="2000" dirty="0"/>
              <a:t>В результате анализа уровней вибрации выявлено:</a:t>
            </a:r>
          </a:p>
          <a:p>
            <a:pPr marL="285750" lvl="0" indent="-285750">
              <a:buFont typeface="Arial" pitchFamily="34" charset="0"/>
              <a:buChar char="•"/>
            </a:pPr>
            <a:r>
              <a:rPr lang="ru-RU" sz="2000" b="1" dirty="0">
                <a:solidFill>
                  <a:srgbClr val="FF0000"/>
                </a:solidFill>
              </a:rPr>
              <a:t>превышение</a:t>
            </a:r>
            <a:r>
              <a:rPr lang="ru-RU" sz="2000" dirty="0"/>
              <a:t> вибрации на редукторе с ЭЦЗ в сравнении с редуктором с эвольвентным зацеплением  </a:t>
            </a:r>
            <a:r>
              <a:rPr lang="ru-RU" sz="2000" dirty="0">
                <a:solidFill>
                  <a:srgbClr val="FF0000"/>
                </a:solidFill>
              </a:rPr>
              <a:t>в частотном диапазоне 12,5-500 Гц на величину от 3 до 23 дБ;</a:t>
            </a:r>
          </a:p>
          <a:p>
            <a:pPr marL="285750" lvl="0" indent="-285750">
              <a:buFont typeface="Arial" pitchFamily="34" charset="0"/>
              <a:buChar char="•"/>
            </a:pPr>
            <a:r>
              <a:rPr lang="ru-RU" sz="2000" b="1" dirty="0">
                <a:solidFill>
                  <a:srgbClr val="00B050"/>
                </a:solidFill>
              </a:rPr>
              <a:t>снижение вибрации </a:t>
            </a:r>
            <a:r>
              <a:rPr lang="ru-RU" sz="2000" dirty="0"/>
              <a:t>на редукторе с ЭЦЗ в сравнении с редуктором с эвольвентным зацеплением </a:t>
            </a:r>
            <a:r>
              <a:rPr lang="ru-RU" sz="2000" dirty="0">
                <a:solidFill>
                  <a:srgbClr val="02780A"/>
                </a:solidFill>
              </a:rPr>
              <a:t>в частотном диапазоне  630-10000 Гц на величину от 1 до 6 дБ.</a:t>
            </a:r>
          </a:p>
        </p:txBody>
      </p:sp>
      <p:sp>
        <p:nvSpPr>
          <p:cNvPr id="6" name="TextBox 5"/>
          <p:cNvSpPr txBox="1"/>
          <p:nvPr/>
        </p:nvSpPr>
        <p:spPr>
          <a:xfrm>
            <a:off x="7467600" y="1569720"/>
            <a:ext cx="4434840" cy="4154984"/>
          </a:xfrm>
          <a:prstGeom prst="rect">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p:spPr>
        <p:txBody>
          <a:bodyPr wrap="square" rtlCol="0">
            <a:spAutoFit/>
          </a:bodyPr>
          <a:lstStyle/>
          <a:p>
            <a:r>
              <a:rPr lang="ru-RU" sz="2400" b="1" dirty="0" smtClean="0">
                <a:solidFill>
                  <a:srgbClr val="002060"/>
                </a:solidFill>
              </a:rPr>
              <a:t>Для улучшения </a:t>
            </a:r>
            <a:r>
              <a:rPr lang="ru-RU" sz="2400" b="1" dirty="0" err="1" smtClean="0">
                <a:solidFill>
                  <a:srgbClr val="002060"/>
                </a:solidFill>
              </a:rPr>
              <a:t>виброакустических</a:t>
            </a:r>
            <a:r>
              <a:rPr lang="ru-RU" sz="2400" b="1" dirty="0" smtClean="0">
                <a:solidFill>
                  <a:srgbClr val="002060"/>
                </a:solidFill>
              </a:rPr>
              <a:t> показателей ЭЦ-шестерен планируется</a:t>
            </a:r>
            <a:r>
              <a:rPr lang="en-US" sz="2400" dirty="0" smtClean="0">
                <a:solidFill>
                  <a:srgbClr val="002060"/>
                </a:solidFill>
              </a:rPr>
              <a:t>:</a:t>
            </a:r>
            <a:endParaRPr lang="ru-RU" sz="2400" dirty="0" smtClean="0">
              <a:solidFill>
                <a:srgbClr val="002060"/>
              </a:solidFill>
            </a:endParaRPr>
          </a:p>
          <a:p>
            <a:pPr marL="285750" indent="-285750">
              <a:buFontTx/>
              <a:buChar char="-"/>
            </a:pPr>
            <a:r>
              <a:rPr lang="ru-RU" sz="2400" dirty="0" smtClean="0">
                <a:solidFill>
                  <a:srgbClr val="002060"/>
                </a:solidFill>
              </a:rPr>
              <a:t>провести шлифование рабочих поверхностей ЭЦ-зубьев с целью  повышения точности изготовления (с 8 класса до 5 класса).</a:t>
            </a:r>
          </a:p>
          <a:p>
            <a:pPr marL="285750" indent="-285750">
              <a:buFontTx/>
              <a:buChar char="-"/>
            </a:pPr>
            <a:r>
              <a:rPr lang="ru-RU" sz="2400" dirty="0" smtClean="0">
                <a:solidFill>
                  <a:srgbClr val="002060"/>
                </a:solidFill>
              </a:rPr>
              <a:t>провести повторные измерения шума и вибрации.</a:t>
            </a:r>
            <a:endParaRPr lang="ru-RU" sz="2400" dirty="0">
              <a:solidFill>
                <a:srgbClr val="002060"/>
              </a:solidFill>
            </a:endParaRPr>
          </a:p>
        </p:txBody>
      </p:sp>
    </p:spTree>
    <p:extLst>
      <p:ext uri="{BB962C8B-B14F-4D97-AF65-F5344CB8AC3E}">
        <p14:creationId xmlns:p14="http://schemas.microsoft.com/office/powerpoint/2010/main" val="36304518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23198" y="432000"/>
            <a:ext cx="10261515" cy="369332"/>
          </a:xfrm>
          <a:prstGeom prst="rect">
            <a:avLst/>
          </a:prstGeom>
          <a:solidFill>
            <a:srgbClr val="C00000">
              <a:alpha val="14902"/>
            </a:srgbClr>
          </a:solidFill>
        </p:spPr>
        <p:txBody>
          <a:bodyPr wrap="square">
            <a:spAutoFit/>
          </a:bodyPr>
          <a:lstStyle/>
          <a:p>
            <a:r>
              <a:rPr lang="ru-RU" b="1" cap="all"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ВЫВОДЫ ПО ИТОГАМ сравнительных ИСПЫТАНИЙ</a:t>
            </a:r>
            <a:endParaRPr lang="ru-RU" b="1" cap="all"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 name="Прямоугольник 3"/>
          <p:cNvSpPr/>
          <p:nvPr/>
        </p:nvSpPr>
        <p:spPr>
          <a:xfrm>
            <a:off x="223199" y="968841"/>
            <a:ext cx="11741119" cy="830997"/>
          </a:xfrm>
          <a:prstGeom prst="rect">
            <a:avLst/>
          </a:prstGeom>
        </p:spPr>
        <p:txBody>
          <a:bodyPr wrap="square">
            <a:spAutoFit/>
          </a:bodyPr>
          <a:lstStyle/>
          <a:p>
            <a:pPr marL="342900" lvl="0" indent="-342900">
              <a:buFont typeface="+mj-lt"/>
              <a:buAutoNum type="arabicPeriod"/>
            </a:pPr>
            <a:endParaRPr lang="ru-RU" sz="2400" dirty="0"/>
          </a:p>
          <a:p>
            <a:pPr marL="342900" lvl="0" indent="-342900">
              <a:buFont typeface="+mj-lt"/>
              <a:buAutoNum type="arabicPeriod"/>
            </a:pPr>
            <a:endParaRPr lang="ru-RU" sz="2400" dirty="0"/>
          </a:p>
        </p:txBody>
      </p:sp>
      <p:sp>
        <p:nvSpPr>
          <p:cNvPr id="5" name="Прямоугольник 4"/>
          <p:cNvSpPr/>
          <p:nvPr/>
        </p:nvSpPr>
        <p:spPr>
          <a:xfrm>
            <a:off x="496621" y="1498983"/>
            <a:ext cx="11384279" cy="3232505"/>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2400" dirty="0">
                <a:solidFill>
                  <a:schemeClr val="tx1"/>
                </a:solidFill>
                <a:latin typeface="Times New Roman" panose="02020603050405020304" pitchFamily="18" charset="0"/>
                <a:cs typeface="Times New Roman" panose="02020603050405020304" pitchFamily="18" charset="0"/>
              </a:rPr>
              <a:t>В результате проведенных испытаний установлены </a:t>
            </a:r>
            <a:r>
              <a:rPr lang="ru-RU" sz="2400" dirty="0" smtClean="0">
                <a:solidFill>
                  <a:schemeClr val="tx1"/>
                </a:solidFill>
                <a:latin typeface="Times New Roman" panose="02020603050405020304" pitchFamily="18" charset="0"/>
                <a:cs typeface="Times New Roman" panose="02020603050405020304" pitchFamily="18" charset="0"/>
              </a:rPr>
              <a:t>следующие</a:t>
            </a:r>
          </a:p>
          <a:p>
            <a:pPr algn="just"/>
            <a:r>
              <a:rPr lang="ru-RU" sz="2400" dirty="0" smtClean="0">
                <a:solidFill>
                  <a:schemeClr val="tx1"/>
                </a:solidFill>
                <a:latin typeface="Times New Roman" panose="02020603050405020304" pitchFamily="18" charset="0"/>
                <a:cs typeface="Times New Roman" panose="02020603050405020304" pitchFamily="18" charset="0"/>
              </a:rPr>
              <a:t> </a:t>
            </a:r>
            <a:r>
              <a:rPr lang="ru-RU" sz="2400" b="1" dirty="0">
                <a:solidFill>
                  <a:schemeClr val="tx1"/>
                </a:solidFill>
                <a:latin typeface="Times New Roman" panose="02020603050405020304" pitchFamily="18" charset="0"/>
                <a:cs typeface="Times New Roman" panose="02020603050405020304" pitchFamily="18" charset="0"/>
              </a:rPr>
              <a:t>преимущества ЭЦЗ</a:t>
            </a:r>
            <a:r>
              <a:rPr lang="ru-RU" sz="2400" dirty="0" smtClean="0">
                <a:solidFill>
                  <a:schemeClr val="tx1"/>
                </a:solidFill>
                <a:latin typeface="Times New Roman" panose="02020603050405020304" pitchFamily="18" charset="0"/>
                <a:cs typeface="Times New Roman" panose="02020603050405020304" pitchFamily="18" charset="0"/>
              </a:rPr>
              <a:t>:</a:t>
            </a:r>
          </a:p>
          <a:p>
            <a:pPr algn="just"/>
            <a:endParaRPr lang="ru-RU" sz="2400" dirty="0">
              <a:solidFill>
                <a:schemeClr val="tx1"/>
              </a:solidFill>
              <a:latin typeface="Times New Roman" panose="02020603050405020304" pitchFamily="18" charset="0"/>
              <a:cs typeface="Times New Roman" panose="02020603050405020304" pitchFamily="18" charset="0"/>
            </a:endParaRPr>
          </a:p>
          <a:p>
            <a:pPr marL="285750" indent="-285750" algn="just">
              <a:buFont typeface="Times New Roman" pitchFamily="18" charset="0"/>
              <a:buChar char="─"/>
            </a:pPr>
            <a:r>
              <a:rPr lang="ru-RU" sz="2400" dirty="0">
                <a:solidFill>
                  <a:schemeClr val="tx1"/>
                </a:solidFill>
                <a:latin typeface="Times New Roman" panose="02020603050405020304" pitchFamily="18" charset="0"/>
                <a:cs typeface="Times New Roman" panose="02020603050405020304" pitchFamily="18" charset="0"/>
              </a:rPr>
              <a:t>Максимальный передаваемый момент </a:t>
            </a:r>
            <a:r>
              <a:rPr lang="ru-RU" sz="2400" dirty="0" smtClean="0">
                <a:solidFill>
                  <a:schemeClr val="tx1"/>
                </a:solidFill>
                <a:latin typeface="Times New Roman" panose="02020603050405020304" pitchFamily="18" charset="0"/>
                <a:cs typeface="Times New Roman" panose="02020603050405020304" pitchFamily="18" charset="0"/>
              </a:rPr>
              <a:t>ЭЦ-редуктора </a:t>
            </a:r>
            <a:r>
              <a:rPr lang="ru-RU" sz="2400" b="1" dirty="0" smtClean="0">
                <a:solidFill>
                  <a:srgbClr val="156522"/>
                </a:solidFill>
                <a:latin typeface="Times New Roman" panose="02020603050405020304" pitchFamily="18" charset="0"/>
                <a:cs typeface="Times New Roman" panose="02020603050405020304" pitchFamily="18" charset="0"/>
              </a:rPr>
              <a:t>больше </a:t>
            </a:r>
            <a:r>
              <a:rPr lang="ru-RU" sz="2400" b="1" dirty="0">
                <a:solidFill>
                  <a:srgbClr val="156522"/>
                </a:solidFill>
                <a:latin typeface="Times New Roman" panose="02020603050405020304" pitchFamily="18" charset="0"/>
                <a:cs typeface="Times New Roman" panose="02020603050405020304" pitchFamily="18" charset="0"/>
              </a:rPr>
              <a:t>на 25</a:t>
            </a:r>
            <a:r>
              <a:rPr lang="ru-RU" sz="2400" b="1" dirty="0" smtClean="0">
                <a:solidFill>
                  <a:srgbClr val="156522"/>
                </a:solidFill>
                <a:latin typeface="Times New Roman" panose="02020603050405020304" pitchFamily="18" charset="0"/>
                <a:cs typeface="Times New Roman" panose="02020603050405020304" pitchFamily="18" charset="0"/>
              </a:rPr>
              <a:t>%.</a:t>
            </a:r>
          </a:p>
          <a:p>
            <a:pPr algn="just"/>
            <a:endParaRPr lang="ru-RU" sz="2400" b="1" dirty="0">
              <a:solidFill>
                <a:srgbClr val="156522"/>
              </a:solidFill>
              <a:latin typeface="Times New Roman" panose="02020603050405020304" pitchFamily="18" charset="0"/>
              <a:cs typeface="Times New Roman" panose="02020603050405020304" pitchFamily="18" charset="0"/>
            </a:endParaRPr>
          </a:p>
          <a:p>
            <a:pPr marL="285750" indent="-285750" algn="just">
              <a:buFont typeface="Times New Roman" pitchFamily="18" charset="0"/>
              <a:buChar char="─"/>
            </a:pPr>
            <a:r>
              <a:rPr lang="ru-RU" sz="2400" dirty="0">
                <a:solidFill>
                  <a:schemeClr val="tx1"/>
                </a:solidFill>
                <a:latin typeface="Times New Roman" panose="02020603050405020304" pitchFamily="18" charset="0"/>
                <a:cs typeface="Times New Roman" panose="02020603050405020304" pitchFamily="18" charset="0"/>
              </a:rPr>
              <a:t>КПД ЭЦ-редуктора на</a:t>
            </a:r>
            <a:r>
              <a:rPr lang="ru-RU" sz="2400" dirty="0">
                <a:solidFill>
                  <a:srgbClr val="02780A"/>
                </a:solidFill>
                <a:latin typeface="Times New Roman" panose="02020603050405020304" pitchFamily="18" charset="0"/>
                <a:cs typeface="Times New Roman" panose="02020603050405020304" pitchFamily="18" charset="0"/>
              </a:rPr>
              <a:t> </a:t>
            </a:r>
            <a:r>
              <a:rPr lang="ru-RU" sz="2400" b="1" dirty="0">
                <a:solidFill>
                  <a:srgbClr val="02780A"/>
                </a:solidFill>
                <a:latin typeface="Times New Roman" panose="02020603050405020304" pitchFamily="18" charset="0"/>
                <a:cs typeface="Times New Roman" panose="02020603050405020304" pitchFamily="18" charset="0"/>
              </a:rPr>
              <a:t>2% выше</a:t>
            </a:r>
            <a:r>
              <a:rPr lang="ru-RU" sz="2400" dirty="0" smtClean="0">
                <a:solidFill>
                  <a:srgbClr val="02780A"/>
                </a:solidFill>
                <a:latin typeface="Times New Roman" panose="02020603050405020304" pitchFamily="18" charset="0"/>
                <a:cs typeface="Times New Roman" panose="02020603050405020304" pitchFamily="18" charset="0"/>
              </a:rPr>
              <a:t>.</a:t>
            </a:r>
          </a:p>
          <a:p>
            <a:pPr algn="just"/>
            <a:endParaRPr lang="ru-RU" sz="2400" dirty="0">
              <a:solidFill>
                <a:srgbClr val="02780A"/>
              </a:solidFill>
              <a:latin typeface="Times New Roman" panose="02020603050405020304" pitchFamily="18" charset="0"/>
              <a:cs typeface="Times New Roman" panose="02020603050405020304" pitchFamily="18" charset="0"/>
            </a:endParaRPr>
          </a:p>
          <a:p>
            <a:pPr marL="285750" indent="-285750" algn="just">
              <a:buFont typeface="Times New Roman" pitchFamily="18" charset="0"/>
              <a:buChar char="─"/>
            </a:pPr>
            <a:r>
              <a:rPr lang="ru-RU" sz="2400" dirty="0">
                <a:solidFill>
                  <a:schemeClr val="tx1"/>
                </a:solidFill>
                <a:latin typeface="Times New Roman" panose="02020603050405020304" pitchFamily="18" charset="0"/>
                <a:cs typeface="Times New Roman" panose="02020603050405020304" pitchFamily="18" charset="0"/>
              </a:rPr>
              <a:t>Температура масла в ЭЦ-редукторе на </a:t>
            </a:r>
            <a:r>
              <a:rPr lang="ru-RU" sz="2400" b="1" dirty="0">
                <a:solidFill>
                  <a:srgbClr val="02780A"/>
                </a:solidFill>
                <a:latin typeface="Times New Roman" panose="02020603050405020304" pitchFamily="18" charset="0"/>
                <a:cs typeface="Times New Roman" panose="02020603050405020304" pitchFamily="18" charset="0"/>
              </a:rPr>
              <a:t>4,5 градуса меньше</a:t>
            </a:r>
            <a:r>
              <a:rPr lang="ru-RU" sz="2400" dirty="0">
                <a:solidFill>
                  <a:srgbClr val="02780A"/>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484319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23198" y="432000"/>
            <a:ext cx="10261515" cy="369332"/>
          </a:xfrm>
          <a:prstGeom prst="rect">
            <a:avLst/>
          </a:prstGeom>
          <a:solidFill>
            <a:srgbClr val="C00000">
              <a:alpha val="14902"/>
            </a:srgbClr>
          </a:solidFill>
        </p:spPr>
        <p:txBody>
          <a:bodyPr wrap="square">
            <a:spAutoFit/>
          </a:bodyPr>
          <a:lstStyle/>
          <a:p>
            <a:r>
              <a:rPr lang="ru-RU" b="1" cap="all"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ВЫВОДЫ ПО ИТОГАМ ИСПЫТАНИЙ. </a:t>
            </a:r>
            <a:r>
              <a:rPr lang="ru-RU" sz="1600" b="1" cap="all"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Преимущества ЭЦ-зацепления</a:t>
            </a:r>
            <a:endParaRPr lang="ru-RU" sz="1600" b="1" cap="all"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 name="Прямоугольник 3"/>
          <p:cNvSpPr/>
          <p:nvPr/>
        </p:nvSpPr>
        <p:spPr>
          <a:xfrm>
            <a:off x="223199" y="968841"/>
            <a:ext cx="11741119" cy="830997"/>
          </a:xfrm>
          <a:prstGeom prst="rect">
            <a:avLst/>
          </a:prstGeom>
        </p:spPr>
        <p:txBody>
          <a:bodyPr wrap="square">
            <a:spAutoFit/>
          </a:bodyPr>
          <a:lstStyle/>
          <a:p>
            <a:pPr marL="342900" lvl="0" indent="-342900">
              <a:buFont typeface="+mj-lt"/>
              <a:buAutoNum type="arabicPeriod"/>
            </a:pPr>
            <a:endParaRPr lang="ru-RU" sz="2400" dirty="0"/>
          </a:p>
          <a:p>
            <a:pPr marL="342900" lvl="0" indent="-342900">
              <a:buFont typeface="+mj-lt"/>
              <a:buAutoNum type="arabicPeriod"/>
            </a:pPr>
            <a:endParaRPr lang="ru-RU" sz="2400" dirty="0"/>
          </a:p>
        </p:txBody>
      </p:sp>
      <p:sp>
        <p:nvSpPr>
          <p:cNvPr id="5" name="Прямоугольник 4"/>
          <p:cNvSpPr/>
          <p:nvPr/>
        </p:nvSpPr>
        <p:spPr>
          <a:xfrm>
            <a:off x="223197" y="959316"/>
            <a:ext cx="11741119" cy="5567225"/>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Wingdings" pitchFamily="2" charset="2"/>
              <a:buChar char="ü"/>
            </a:pPr>
            <a:r>
              <a:rPr lang="ru-RU" b="1" dirty="0" smtClean="0">
                <a:solidFill>
                  <a:schemeClr val="tx1"/>
                </a:solidFill>
                <a:latin typeface="Times New Roman" panose="02020603050405020304" pitchFamily="18" charset="0"/>
                <a:cs typeface="Times New Roman" panose="02020603050405020304" pitchFamily="18" charset="0"/>
              </a:rPr>
              <a:t>Больший </a:t>
            </a:r>
            <a:r>
              <a:rPr lang="ru-RU" b="1" dirty="0">
                <a:solidFill>
                  <a:schemeClr val="tx1"/>
                </a:solidFill>
                <a:latin typeface="Times New Roman" panose="02020603050405020304" pitchFamily="18" charset="0"/>
                <a:cs typeface="Times New Roman" panose="02020603050405020304" pitchFamily="18" charset="0"/>
              </a:rPr>
              <a:t>максимальный передаваемый момент</a:t>
            </a:r>
            <a:r>
              <a:rPr lang="ru-RU" dirty="0">
                <a:solidFill>
                  <a:schemeClr val="tx1"/>
                </a:solidFill>
                <a:latin typeface="Times New Roman" panose="02020603050405020304" pitchFamily="18" charset="0"/>
                <a:cs typeface="Times New Roman" panose="02020603050405020304" pitchFamily="18" charset="0"/>
              </a:rPr>
              <a:t>.</a:t>
            </a:r>
          </a:p>
          <a:p>
            <a:pPr algn="just"/>
            <a:r>
              <a:rPr lang="ru-RU" dirty="0">
                <a:solidFill>
                  <a:schemeClr val="tx1"/>
                </a:solidFill>
                <a:latin typeface="Times New Roman" panose="02020603050405020304" pitchFamily="18" charset="0"/>
                <a:cs typeface="Times New Roman" panose="02020603050405020304" pitchFamily="18" charset="0"/>
              </a:rPr>
              <a:t>Достигается за счет </a:t>
            </a:r>
            <a:r>
              <a:rPr lang="ru-RU" dirty="0" err="1" smtClean="0">
                <a:solidFill>
                  <a:schemeClr val="tx1"/>
                </a:solidFill>
                <a:latin typeface="Times New Roman" panose="02020603050405020304" pitchFamily="18" charset="0"/>
                <a:cs typeface="Times New Roman" panose="02020603050405020304" pitchFamily="18" charset="0"/>
              </a:rPr>
              <a:t>бо́льшего</a:t>
            </a:r>
            <a:r>
              <a:rPr lang="ru-RU" dirty="0" smtClean="0">
                <a:solidFill>
                  <a:schemeClr val="tx1"/>
                </a:solidFill>
                <a:latin typeface="Times New Roman" panose="02020603050405020304" pitchFamily="18" charset="0"/>
                <a:cs typeface="Times New Roman" panose="02020603050405020304" pitchFamily="18" charset="0"/>
              </a:rPr>
              <a:t> пятна </a:t>
            </a:r>
            <a:r>
              <a:rPr lang="ru-RU" dirty="0">
                <a:solidFill>
                  <a:schemeClr val="tx1"/>
                </a:solidFill>
                <a:latin typeface="Times New Roman" panose="02020603050405020304" pitchFamily="18" charset="0"/>
                <a:cs typeface="Times New Roman" panose="02020603050405020304" pitchFamily="18" charset="0"/>
              </a:rPr>
              <a:t>контакта и </a:t>
            </a:r>
            <a:r>
              <a:rPr lang="ru-RU" dirty="0" err="1">
                <a:solidFill>
                  <a:schemeClr val="tx1"/>
                </a:solidFill>
                <a:latin typeface="Times New Roman" panose="02020603050405020304" pitchFamily="18" charset="0"/>
                <a:cs typeface="Times New Roman" panose="02020603050405020304" pitchFamily="18" charset="0"/>
              </a:rPr>
              <a:t>бо́льших</a:t>
            </a:r>
            <a:r>
              <a:rPr lang="ru-RU" dirty="0">
                <a:solidFill>
                  <a:schemeClr val="tx1"/>
                </a:solidFill>
                <a:latin typeface="Times New Roman" panose="02020603050405020304" pitchFamily="18" charset="0"/>
                <a:cs typeface="Times New Roman" panose="02020603050405020304" pitchFamily="18" charset="0"/>
              </a:rPr>
              <a:t> размеров зубьев </a:t>
            </a:r>
            <a:r>
              <a:rPr lang="ru-RU" dirty="0" smtClean="0">
                <a:solidFill>
                  <a:schemeClr val="tx1"/>
                </a:solidFill>
                <a:latin typeface="Times New Roman" panose="02020603050405020304" pitchFamily="18" charset="0"/>
                <a:cs typeface="Times New Roman" panose="02020603050405020304" pitchFamily="18" charset="0"/>
              </a:rPr>
              <a:t>колес в сравнении с эвольвентным зацеплением.</a:t>
            </a:r>
            <a:endParaRPr lang="ru-RU" dirty="0">
              <a:solidFill>
                <a:schemeClr val="tx1"/>
              </a:solidFill>
              <a:latin typeface="Times New Roman" panose="02020603050405020304" pitchFamily="18" charset="0"/>
              <a:cs typeface="Times New Roman" panose="02020603050405020304" pitchFamily="18" charset="0"/>
            </a:endParaRPr>
          </a:p>
          <a:p>
            <a:pPr algn="just"/>
            <a:r>
              <a:rPr lang="ru-RU" sz="1600" i="1" dirty="0" smtClean="0">
                <a:solidFill>
                  <a:schemeClr val="tx1"/>
                </a:solidFill>
                <a:latin typeface="Times New Roman" panose="02020603050405020304" pitchFamily="18" charset="0"/>
                <a:cs typeface="Times New Roman" panose="02020603050405020304" pitchFamily="18" charset="0"/>
              </a:rPr>
              <a:t>Это позволит </a:t>
            </a:r>
            <a:r>
              <a:rPr lang="ru-RU" sz="1600" i="1" dirty="0">
                <a:solidFill>
                  <a:schemeClr val="tx1"/>
                </a:solidFill>
                <a:latin typeface="Times New Roman" panose="02020603050405020304" pitchFamily="18" charset="0"/>
                <a:cs typeface="Times New Roman" panose="02020603050405020304" pitchFamily="18" charset="0"/>
              </a:rPr>
              <a:t>создавать более легкие и компактные редукторы с аналогичными эксплуатационными свойствами, что позволит увеличить полезную нагрузку на технику. Данное преимущество окажет существенное влияние на авиастроение, где показатель полезной нагрузки является существенным. Так же данное преимущество позволит создавать более легкий (или мощный) носимый инструмент</a:t>
            </a:r>
            <a:r>
              <a:rPr lang="ru-RU" sz="1600" i="1" dirty="0" smtClean="0">
                <a:solidFill>
                  <a:schemeClr val="tx1"/>
                </a:solidFill>
                <a:latin typeface="Times New Roman" panose="02020603050405020304" pitchFamily="18" charset="0"/>
                <a:cs typeface="Times New Roman" panose="02020603050405020304" pitchFamily="18" charset="0"/>
              </a:rPr>
              <a:t>.</a:t>
            </a:r>
          </a:p>
          <a:p>
            <a:pPr algn="just"/>
            <a:endParaRPr lang="ru-RU" sz="800" i="1" dirty="0">
              <a:solidFill>
                <a:schemeClr val="tx1"/>
              </a:solidFill>
              <a:latin typeface="Times New Roman" panose="02020603050405020304" pitchFamily="18" charset="0"/>
              <a:cs typeface="Times New Roman" panose="02020603050405020304" pitchFamily="18" charset="0"/>
            </a:endParaRPr>
          </a:p>
          <a:p>
            <a:pPr marL="285750" indent="-285750" algn="just">
              <a:buFont typeface="Wingdings" pitchFamily="2" charset="2"/>
              <a:buChar char="ü"/>
            </a:pPr>
            <a:r>
              <a:rPr lang="ru-RU" b="1" dirty="0">
                <a:solidFill>
                  <a:schemeClr val="tx1"/>
                </a:solidFill>
                <a:latin typeface="Times New Roman" panose="02020603050405020304" pitchFamily="18" charset="0"/>
                <a:cs typeface="Times New Roman" panose="02020603050405020304" pitchFamily="18" charset="0"/>
              </a:rPr>
              <a:t>Более высокий КПД</a:t>
            </a:r>
            <a:r>
              <a:rPr lang="ru-RU" dirty="0">
                <a:solidFill>
                  <a:schemeClr val="tx1"/>
                </a:solidFill>
                <a:latin typeface="Times New Roman" panose="02020603050405020304" pitchFamily="18" charset="0"/>
                <a:cs typeface="Times New Roman" panose="02020603050405020304" pitchFamily="18" charset="0"/>
              </a:rPr>
              <a:t>. </a:t>
            </a:r>
          </a:p>
          <a:p>
            <a:pPr algn="just"/>
            <a:r>
              <a:rPr lang="ru-RU" dirty="0">
                <a:solidFill>
                  <a:schemeClr val="tx1"/>
                </a:solidFill>
                <a:latin typeface="Times New Roman" panose="02020603050405020304" pitchFamily="18" charset="0"/>
                <a:cs typeface="Times New Roman" panose="02020603050405020304" pitchFamily="18" charset="0"/>
              </a:rPr>
              <a:t>Достигается за счет полюсного контакта и масляного клина в ЭЦ-зацеплении</a:t>
            </a:r>
            <a:r>
              <a:rPr lang="ru-RU" dirty="0" smtClean="0">
                <a:solidFill>
                  <a:schemeClr val="tx1"/>
                </a:solidFill>
                <a:latin typeface="Times New Roman" panose="02020603050405020304" pitchFamily="18" charset="0"/>
                <a:cs typeface="Times New Roman" panose="02020603050405020304" pitchFamily="18" charset="0"/>
              </a:rPr>
              <a:t>.</a:t>
            </a:r>
          </a:p>
          <a:p>
            <a:pPr algn="just"/>
            <a:endParaRPr lang="ru-RU" sz="800" dirty="0">
              <a:solidFill>
                <a:schemeClr val="tx1"/>
              </a:solidFill>
              <a:latin typeface="Times New Roman" panose="02020603050405020304" pitchFamily="18" charset="0"/>
              <a:cs typeface="Times New Roman" panose="02020603050405020304" pitchFamily="18" charset="0"/>
            </a:endParaRPr>
          </a:p>
          <a:p>
            <a:pPr algn="just"/>
            <a:r>
              <a:rPr lang="ru-RU" sz="1600" i="1" dirty="0" smtClean="0">
                <a:solidFill>
                  <a:schemeClr val="tx1"/>
                </a:solidFill>
                <a:latin typeface="Times New Roman" panose="02020603050405020304" pitchFamily="18" charset="0"/>
                <a:cs typeface="Times New Roman" panose="02020603050405020304" pitchFamily="18" charset="0"/>
              </a:rPr>
              <a:t>Это позволит </a:t>
            </a:r>
            <a:r>
              <a:rPr lang="ru-RU" sz="1600" i="1" dirty="0">
                <a:solidFill>
                  <a:schemeClr val="tx1"/>
                </a:solidFill>
                <a:latin typeface="Times New Roman" panose="02020603050405020304" pitchFamily="18" charset="0"/>
                <a:cs typeface="Times New Roman" panose="02020603050405020304" pitchFamily="18" charset="0"/>
              </a:rPr>
              <a:t>экономит топливо (электроэнергию) при эксплуатации редукторов. Существенное влияние окажет на отрасли, в которых используются механические приводы большой мощности, такие как судостроение, энергетическое машиностроение, горнорудная </a:t>
            </a:r>
            <a:r>
              <a:rPr lang="ru-RU" sz="1600" i="1" dirty="0" smtClean="0">
                <a:solidFill>
                  <a:schemeClr val="tx1"/>
                </a:solidFill>
                <a:latin typeface="Times New Roman" panose="02020603050405020304" pitchFamily="18" charset="0"/>
                <a:cs typeface="Times New Roman" panose="02020603050405020304" pitchFamily="18" charset="0"/>
              </a:rPr>
              <a:t>промышленность</a:t>
            </a:r>
          </a:p>
          <a:p>
            <a:pPr algn="just"/>
            <a:endParaRPr lang="ru-RU" sz="1600" i="1" dirty="0">
              <a:solidFill>
                <a:schemeClr val="tx1"/>
              </a:solidFill>
              <a:latin typeface="Times New Roman" panose="02020603050405020304" pitchFamily="18" charset="0"/>
              <a:cs typeface="Times New Roman" panose="02020603050405020304" pitchFamily="18" charset="0"/>
            </a:endParaRPr>
          </a:p>
          <a:p>
            <a:pPr marL="285750" indent="-285750" algn="just">
              <a:buFont typeface="Wingdings" pitchFamily="2" charset="2"/>
              <a:buChar char="ü"/>
            </a:pPr>
            <a:r>
              <a:rPr lang="ru-RU" b="1" dirty="0">
                <a:solidFill>
                  <a:schemeClr val="tx1"/>
                </a:solidFill>
                <a:latin typeface="Times New Roman" panose="02020603050405020304" pitchFamily="18" charset="0"/>
                <a:cs typeface="Times New Roman" panose="02020603050405020304" pitchFamily="18" charset="0"/>
              </a:rPr>
              <a:t>Более низкий уровень шума и вибрации </a:t>
            </a:r>
            <a:r>
              <a:rPr lang="ru-RU" dirty="0">
                <a:solidFill>
                  <a:schemeClr val="tx1"/>
                </a:solidFill>
                <a:latin typeface="Times New Roman" panose="02020603050405020304" pitchFamily="18" charset="0"/>
                <a:cs typeface="Times New Roman" panose="02020603050405020304" pitchFamily="18" charset="0"/>
              </a:rPr>
              <a:t>(требуется технология обработки не </a:t>
            </a:r>
            <a:r>
              <a:rPr lang="ru-RU" dirty="0" smtClean="0">
                <a:solidFill>
                  <a:schemeClr val="tx1"/>
                </a:solidFill>
                <a:latin typeface="Times New Roman" panose="02020603050405020304" pitchFamily="18" charset="0"/>
                <a:cs typeface="Times New Roman" panose="02020603050405020304" pitchFamily="18" charset="0"/>
              </a:rPr>
              <a:t>ниже 5 класса точности</a:t>
            </a:r>
            <a:r>
              <a:rPr lang="ru-RU" dirty="0">
                <a:solidFill>
                  <a:schemeClr val="tx1"/>
                </a:solidFill>
                <a:latin typeface="Times New Roman" panose="02020603050405020304" pitchFamily="18" charset="0"/>
                <a:cs typeface="Times New Roman" panose="02020603050405020304" pitchFamily="18" charset="0"/>
              </a:rPr>
              <a:t>)</a:t>
            </a:r>
          </a:p>
          <a:p>
            <a:pPr algn="just"/>
            <a:r>
              <a:rPr lang="ru-RU" dirty="0">
                <a:solidFill>
                  <a:schemeClr val="tx1"/>
                </a:solidFill>
                <a:latin typeface="Times New Roman" panose="02020603050405020304" pitchFamily="18" charset="0"/>
                <a:cs typeface="Times New Roman" panose="02020603050405020304" pitchFamily="18" charset="0"/>
              </a:rPr>
              <a:t>Достигается за счет движения пятна контакта вдоль зуба, в отличие от эвольвентного зацепления в котором пятно движется поперек зуба</a:t>
            </a:r>
            <a:r>
              <a:rPr lang="ru-RU" dirty="0" smtClean="0">
                <a:solidFill>
                  <a:schemeClr val="tx1"/>
                </a:solidFill>
                <a:latin typeface="Times New Roman" panose="02020603050405020304" pitchFamily="18" charset="0"/>
                <a:cs typeface="Times New Roman" panose="02020603050405020304" pitchFamily="18" charset="0"/>
              </a:rPr>
              <a:t>.</a:t>
            </a:r>
          </a:p>
          <a:p>
            <a:pPr algn="just"/>
            <a:endParaRPr lang="ru-RU" sz="800" dirty="0">
              <a:solidFill>
                <a:schemeClr val="tx1"/>
              </a:solidFill>
              <a:latin typeface="Times New Roman" panose="02020603050405020304" pitchFamily="18" charset="0"/>
              <a:cs typeface="Times New Roman" panose="02020603050405020304" pitchFamily="18" charset="0"/>
            </a:endParaRPr>
          </a:p>
          <a:p>
            <a:pPr algn="just"/>
            <a:r>
              <a:rPr lang="ru-RU" sz="1600" i="1" dirty="0">
                <a:solidFill>
                  <a:schemeClr val="tx1"/>
                </a:solidFill>
                <a:latin typeface="Times New Roman" panose="02020603050405020304" pitchFamily="18" charset="0"/>
                <a:cs typeface="Times New Roman" panose="02020603050405020304" pitchFamily="18" charset="0"/>
              </a:rPr>
              <a:t>Для нужд ВМФ позволит решить проблему шумности подводных лодок и надводных кораблей, что окажет прямое влияние на их боевую устойчивость и способность решать поставленные задачи.</a:t>
            </a:r>
          </a:p>
          <a:p>
            <a:pPr algn="just"/>
            <a:r>
              <a:rPr lang="ru-RU" sz="1600" i="1" dirty="0">
                <a:solidFill>
                  <a:schemeClr val="tx1"/>
                </a:solidFill>
                <a:latin typeface="Times New Roman" panose="02020603050405020304" pitchFamily="18" charset="0"/>
                <a:cs typeface="Times New Roman" panose="02020603050405020304" pitchFamily="18" charset="0"/>
              </a:rPr>
              <a:t>Для различных отраслей машиностроения позволит повысить эргономические характеристики технических устройств и машин, например, снизив шум коробок передач в автомобилях, вибрации техники, шум и вибрации редукторов ручного инструмента и т.д.</a:t>
            </a:r>
          </a:p>
        </p:txBody>
      </p:sp>
    </p:spTree>
    <p:extLst>
      <p:ext uri="{BB962C8B-B14F-4D97-AF65-F5344CB8AC3E}">
        <p14:creationId xmlns:p14="http://schemas.microsoft.com/office/powerpoint/2010/main" val="18111384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23198" y="432000"/>
            <a:ext cx="10261515" cy="369332"/>
          </a:xfrm>
          <a:prstGeom prst="rect">
            <a:avLst/>
          </a:prstGeom>
          <a:solidFill>
            <a:srgbClr val="C00000">
              <a:alpha val="14902"/>
            </a:srgbClr>
          </a:solidFill>
        </p:spPr>
        <p:txBody>
          <a:bodyPr wrap="square">
            <a:spAutoFit/>
          </a:bodyPr>
          <a:lstStyle/>
          <a:p>
            <a:r>
              <a:rPr lang="ru-RU" b="1" cap="all"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Рекомендации по использованию </a:t>
            </a:r>
            <a:r>
              <a:rPr lang="ru-RU" b="1" cap="all" dirty="0" err="1"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ЭЦ-</a:t>
            </a:r>
            <a:r>
              <a:rPr lang="ru-RU" sz="1600" b="1" cap="all" dirty="0" err="1"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Зацепления</a:t>
            </a:r>
            <a:endParaRPr lang="ru-RU" sz="1600" b="1" cap="all"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 name="Прямоугольник 3"/>
          <p:cNvSpPr/>
          <p:nvPr/>
        </p:nvSpPr>
        <p:spPr>
          <a:xfrm>
            <a:off x="223199" y="968841"/>
            <a:ext cx="11741119" cy="830997"/>
          </a:xfrm>
          <a:prstGeom prst="rect">
            <a:avLst/>
          </a:prstGeom>
        </p:spPr>
        <p:txBody>
          <a:bodyPr wrap="square">
            <a:spAutoFit/>
          </a:bodyPr>
          <a:lstStyle/>
          <a:p>
            <a:pPr marL="342900" lvl="0" indent="-342900">
              <a:buFont typeface="+mj-lt"/>
              <a:buAutoNum type="arabicPeriod"/>
            </a:pPr>
            <a:endParaRPr lang="ru-RU" sz="2400" dirty="0"/>
          </a:p>
          <a:p>
            <a:pPr marL="342900" lvl="0" indent="-342900">
              <a:buFont typeface="+mj-lt"/>
              <a:buAutoNum type="arabicPeriod"/>
            </a:pPr>
            <a:endParaRPr lang="ru-RU" sz="2400" dirty="0"/>
          </a:p>
        </p:txBody>
      </p:sp>
      <p:sp>
        <p:nvSpPr>
          <p:cNvPr id="7" name="TextBox 6"/>
          <p:cNvSpPr txBox="1"/>
          <p:nvPr/>
        </p:nvSpPr>
        <p:spPr>
          <a:xfrm>
            <a:off x="6967920" y="1148390"/>
            <a:ext cx="4996398" cy="5632311"/>
          </a:xfrm>
          <a:prstGeom prst="rect">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p:spPr>
        <p:txBody>
          <a:bodyPr wrap="square" rtlCol="0">
            <a:spAutoFit/>
          </a:bodyPr>
          <a:lstStyle/>
          <a:p>
            <a:r>
              <a:rPr lang="ru-RU" sz="2400" b="1" dirty="0" smtClean="0">
                <a:solidFill>
                  <a:srgbClr val="156522"/>
                </a:solidFill>
                <a:latin typeface="Times New Roman" pitchFamily="18" charset="0"/>
                <a:cs typeface="Times New Roman" pitchFamily="18" charset="0"/>
              </a:rPr>
              <a:t>Транспортное машиностроение</a:t>
            </a:r>
          </a:p>
          <a:p>
            <a:endParaRPr lang="en-US" sz="2400" b="1" dirty="0" smtClean="0">
              <a:solidFill>
                <a:srgbClr val="156522"/>
              </a:solidFill>
              <a:latin typeface="Times New Roman" pitchFamily="18" charset="0"/>
              <a:cs typeface="Times New Roman" pitchFamily="18" charset="0"/>
            </a:endParaRPr>
          </a:p>
          <a:p>
            <a:r>
              <a:rPr lang="ru-RU" sz="2400" dirty="0" smtClean="0">
                <a:latin typeface="Times New Roman" pitchFamily="18" charset="0"/>
                <a:cs typeface="Times New Roman" pitchFamily="18" charset="0"/>
              </a:rPr>
              <a:t>Применение </a:t>
            </a:r>
            <a:r>
              <a:rPr lang="ru-RU" sz="2400" dirty="0">
                <a:latin typeface="Times New Roman" pitchFamily="18" charset="0"/>
                <a:cs typeface="Times New Roman" pitchFamily="18" charset="0"/>
              </a:rPr>
              <a:t>ЭЦЗ </a:t>
            </a:r>
            <a:r>
              <a:rPr lang="ru-RU" sz="2400" dirty="0" smtClean="0">
                <a:latin typeface="Times New Roman" pitchFamily="18" charset="0"/>
                <a:cs typeface="Times New Roman" pitchFamily="18" charset="0"/>
              </a:rPr>
              <a:t>на транспорте  </a:t>
            </a:r>
            <a:r>
              <a:rPr lang="ru-RU" sz="2400" dirty="0">
                <a:latin typeface="Times New Roman" pitchFamily="18" charset="0"/>
                <a:cs typeface="Times New Roman" pitchFamily="18" charset="0"/>
              </a:rPr>
              <a:t>позволит:</a:t>
            </a:r>
          </a:p>
          <a:p>
            <a:pPr lvl="0"/>
            <a:r>
              <a:rPr lang="ru-RU" sz="2400" i="1" dirty="0">
                <a:latin typeface="Times New Roman" pitchFamily="18" charset="0"/>
                <a:cs typeface="Times New Roman" pitchFamily="18" charset="0"/>
              </a:rPr>
              <a:t>Снизить себестоимость </a:t>
            </a:r>
            <a:r>
              <a:rPr lang="ru-RU" sz="2400" i="1" dirty="0" smtClean="0">
                <a:latin typeface="Times New Roman" pitchFamily="18" charset="0"/>
                <a:cs typeface="Times New Roman" pitchFamily="18" charset="0"/>
              </a:rPr>
              <a:t>транспортных средств за </a:t>
            </a:r>
            <a:r>
              <a:rPr lang="ru-RU" sz="2400" i="1" dirty="0">
                <a:latin typeface="Times New Roman" pitchFamily="18" charset="0"/>
                <a:cs typeface="Times New Roman" pitchFamily="18" charset="0"/>
              </a:rPr>
              <a:t>счет экономии на подшипниках, материале и электроэнергии при производстве.</a:t>
            </a:r>
          </a:p>
          <a:p>
            <a:pPr lvl="0"/>
            <a:r>
              <a:rPr lang="ru-RU" sz="2400" i="1" dirty="0" smtClean="0">
                <a:latin typeface="Times New Roman" pitchFamily="18" charset="0"/>
                <a:cs typeface="Times New Roman" pitchFamily="18" charset="0"/>
              </a:rPr>
              <a:t>Повысит </a:t>
            </a:r>
            <a:r>
              <a:rPr lang="ru-RU" sz="2400" i="1" dirty="0">
                <a:latin typeface="Times New Roman" pitchFamily="18" charset="0"/>
                <a:cs typeface="Times New Roman" pitchFamily="18" charset="0"/>
              </a:rPr>
              <a:t>их эргономичность за счет снижения вибрации и шумов.</a:t>
            </a:r>
          </a:p>
          <a:p>
            <a:pPr lvl="0"/>
            <a:r>
              <a:rPr lang="ru-RU" sz="2400" i="1" dirty="0" smtClean="0">
                <a:latin typeface="Times New Roman" pitchFamily="18" charset="0"/>
                <a:cs typeface="Times New Roman" pitchFamily="18" charset="0"/>
              </a:rPr>
              <a:t>Снизит </a:t>
            </a:r>
            <a:r>
              <a:rPr lang="ru-RU" sz="2400" i="1" dirty="0">
                <a:latin typeface="Times New Roman" pitchFamily="18" charset="0"/>
                <a:cs typeface="Times New Roman" pitchFamily="18" charset="0"/>
              </a:rPr>
              <a:t>количество </a:t>
            </a:r>
            <a:r>
              <a:rPr lang="ru-RU" sz="2400" i="1" dirty="0" smtClean="0">
                <a:latin typeface="Times New Roman" pitchFamily="18" charset="0"/>
                <a:cs typeface="Times New Roman" pitchFamily="18" charset="0"/>
              </a:rPr>
              <a:t>проф. </a:t>
            </a:r>
            <a:r>
              <a:rPr lang="ru-RU" sz="2400" i="1" dirty="0">
                <a:latin typeface="Times New Roman" pitchFamily="18" charset="0"/>
                <a:cs typeface="Times New Roman" pitchFamily="18" charset="0"/>
              </a:rPr>
              <a:t>заболеваний связанных с вибрацией техники, особенно в большегрузных </a:t>
            </a:r>
            <a:r>
              <a:rPr lang="ru-RU" sz="2400" i="1" dirty="0" smtClean="0">
                <a:latin typeface="Times New Roman" pitchFamily="18" charset="0"/>
                <a:cs typeface="Times New Roman" pitchFamily="18" charset="0"/>
              </a:rPr>
              <a:t>автомобилях и экскаваторов. </a:t>
            </a:r>
            <a:endParaRPr lang="ru-RU" sz="2400" i="1" dirty="0">
              <a:latin typeface="Times New Roman" pitchFamily="18" charset="0"/>
              <a:cs typeface="Times New Roman" pitchFamily="18" charset="0"/>
            </a:endParaRPr>
          </a:p>
        </p:txBody>
      </p:sp>
      <p:pic>
        <p:nvPicPr>
          <p:cNvPr id="2" name="Picture 2" descr="http://www.rosen-group.com/dms/rosen-website/rosen-pictures/company/insight/press-center/media-center/images/Industries/ROSEN-Group_Mining-Industry_1500x1000x300dpi.jpg"/>
          <p:cNvPicPr>
            <a:picLocks noChangeAspect="1" noChangeArrowheads="1"/>
          </p:cNvPicPr>
          <p:nvPr/>
        </p:nvPicPr>
        <p:blipFill rotWithShape="1">
          <a:blip r:embed="rId2">
            <a:extLst>
              <a:ext uri="{28A0092B-C50C-407E-A947-70E740481C1C}">
                <a14:useLocalDpi xmlns:a14="http://schemas.microsoft.com/office/drawing/2010/main" val="0"/>
              </a:ext>
            </a:extLst>
          </a:blip>
          <a:srcRect l="16076" r="16233" b="11228"/>
          <a:stretch/>
        </p:blipFill>
        <p:spPr bwMode="auto">
          <a:xfrm>
            <a:off x="752475" y="1148390"/>
            <a:ext cx="5995668" cy="5262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3524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23198" y="432000"/>
            <a:ext cx="10261515" cy="369332"/>
          </a:xfrm>
          <a:prstGeom prst="rect">
            <a:avLst/>
          </a:prstGeom>
          <a:solidFill>
            <a:srgbClr val="C00000">
              <a:alpha val="14902"/>
            </a:srgbClr>
          </a:solidFill>
        </p:spPr>
        <p:txBody>
          <a:bodyPr wrap="square">
            <a:spAutoFit/>
          </a:bodyPr>
          <a:lstStyle/>
          <a:p>
            <a:r>
              <a:rPr lang="ru-RU" b="1" cap="all"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Рекомендации по использованию </a:t>
            </a:r>
            <a:r>
              <a:rPr lang="ru-RU" b="1" cap="all" dirty="0" err="1"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ЭЦ-</a:t>
            </a:r>
            <a:r>
              <a:rPr lang="ru-RU" sz="1600" b="1" cap="all" dirty="0" err="1"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Зацепления</a:t>
            </a:r>
            <a:endParaRPr lang="ru-RU" sz="1600" b="1" cap="all"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 name="Прямоугольник 3"/>
          <p:cNvSpPr/>
          <p:nvPr/>
        </p:nvSpPr>
        <p:spPr>
          <a:xfrm>
            <a:off x="223199" y="968841"/>
            <a:ext cx="11741119" cy="830997"/>
          </a:xfrm>
          <a:prstGeom prst="rect">
            <a:avLst/>
          </a:prstGeom>
        </p:spPr>
        <p:txBody>
          <a:bodyPr wrap="square">
            <a:spAutoFit/>
          </a:bodyPr>
          <a:lstStyle/>
          <a:p>
            <a:pPr marL="342900" lvl="0" indent="-342900">
              <a:buFont typeface="+mj-lt"/>
              <a:buAutoNum type="arabicPeriod"/>
            </a:pPr>
            <a:endParaRPr lang="ru-RU" sz="2400" dirty="0"/>
          </a:p>
          <a:p>
            <a:pPr marL="342900" lvl="0" indent="-342900">
              <a:buFont typeface="+mj-lt"/>
              <a:buAutoNum type="arabicPeriod"/>
            </a:pPr>
            <a:endParaRPr lang="ru-RU" sz="2400" dirty="0"/>
          </a:p>
        </p:txBody>
      </p:sp>
      <p:sp>
        <p:nvSpPr>
          <p:cNvPr id="7" name="TextBox 6"/>
          <p:cNvSpPr txBox="1"/>
          <p:nvPr/>
        </p:nvSpPr>
        <p:spPr>
          <a:xfrm>
            <a:off x="7616505" y="1658753"/>
            <a:ext cx="4347813" cy="4154984"/>
          </a:xfrm>
          <a:prstGeom prst="rect">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p:spPr>
        <p:txBody>
          <a:bodyPr wrap="square" rtlCol="0">
            <a:spAutoFit/>
          </a:bodyPr>
          <a:lstStyle/>
          <a:p>
            <a:r>
              <a:rPr lang="ru-RU" sz="2400" b="1" dirty="0" smtClean="0">
                <a:solidFill>
                  <a:srgbClr val="156522"/>
                </a:solidFill>
                <a:latin typeface="Times New Roman" pitchFamily="18" charset="0"/>
                <a:cs typeface="Times New Roman" pitchFamily="18" charset="0"/>
              </a:rPr>
              <a:t>Железнодорожный транспорт</a:t>
            </a:r>
          </a:p>
          <a:p>
            <a:endParaRPr lang="en-US" sz="2400" b="1" dirty="0" smtClean="0">
              <a:solidFill>
                <a:srgbClr val="156522"/>
              </a:solidFill>
              <a:latin typeface="Times New Roman" pitchFamily="18" charset="0"/>
              <a:cs typeface="Times New Roman" pitchFamily="18" charset="0"/>
            </a:endParaRPr>
          </a:p>
          <a:p>
            <a:r>
              <a:rPr lang="ru-RU" sz="2400" dirty="0" smtClean="0">
                <a:latin typeface="Times New Roman" pitchFamily="18" charset="0"/>
                <a:cs typeface="Times New Roman" pitchFamily="18" charset="0"/>
              </a:rPr>
              <a:t>Применение </a:t>
            </a:r>
            <a:r>
              <a:rPr lang="ru-RU" sz="2400" dirty="0">
                <a:latin typeface="Times New Roman" pitchFamily="18" charset="0"/>
                <a:cs typeface="Times New Roman" pitchFamily="18" charset="0"/>
              </a:rPr>
              <a:t>ЭЦЗ в железнодорожной промышленности позволит сократить расходы на топливо и смазочные материалы и повысить полезную переносимую нагрузку за счет повышения КПД зубчатых </a:t>
            </a:r>
            <a:r>
              <a:rPr lang="ru-RU" sz="2400" dirty="0" smtClean="0">
                <a:latin typeface="Times New Roman" pitchFamily="18" charset="0"/>
                <a:cs typeface="Times New Roman" pitchFamily="18" charset="0"/>
              </a:rPr>
              <a:t>передач.</a:t>
            </a:r>
            <a:endParaRPr lang="ru-RU" sz="2400" dirty="0">
              <a:latin typeface="Times New Roman" pitchFamily="18" charset="0"/>
              <a:cs typeface="Times New Roman" pitchFamily="18" charset="0"/>
            </a:endParaRPr>
          </a:p>
        </p:txBody>
      </p:sp>
      <p:pic>
        <p:nvPicPr>
          <p:cNvPr id="8194" name="Picture 2" descr="C:\Users\ZNV\Desktop\Новая папка (4)\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199" y="1487191"/>
            <a:ext cx="7340047" cy="4128776"/>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3652" y="4556975"/>
            <a:ext cx="2839594" cy="2130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83524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23198" y="432000"/>
            <a:ext cx="10261515" cy="369332"/>
          </a:xfrm>
          <a:prstGeom prst="rect">
            <a:avLst/>
          </a:prstGeom>
          <a:solidFill>
            <a:srgbClr val="C00000">
              <a:alpha val="14902"/>
            </a:srgbClr>
          </a:solidFill>
        </p:spPr>
        <p:txBody>
          <a:bodyPr wrap="square">
            <a:spAutoFit/>
          </a:bodyPr>
          <a:lstStyle/>
          <a:p>
            <a:r>
              <a:rPr lang="ru-RU" b="1" cap="all"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Рекомендации по использованию </a:t>
            </a:r>
            <a:r>
              <a:rPr lang="ru-RU" b="1" cap="all" dirty="0" err="1"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ЭЦ-</a:t>
            </a:r>
            <a:r>
              <a:rPr lang="ru-RU" sz="1600" b="1" cap="all" dirty="0" err="1"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Зацепления</a:t>
            </a:r>
            <a:endParaRPr lang="ru-RU" sz="1600" b="1" cap="all"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 name="Прямоугольник 3"/>
          <p:cNvSpPr/>
          <p:nvPr/>
        </p:nvSpPr>
        <p:spPr>
          <a:xfrm>
            <a:off x="223199" y="968841"/>
            <a:ext cx="11741119" cy="830997"/>
          </a:xfrm>
          <a:prstGeom prst="rect">
            <a:avLst/>
          </a:prstGeom>
        </p:spPr>
        <p:txBody>
          <a:bodyPr wrap="square">
            <a:spAutoFit/>
          </a:bodyPr>
          <a:lstStyle/>
          <a:p>
            <a:pPr marL="342900" lvl="0" indent="-342900">
              <a:buFont typeface="+mj-lt"/>
              <a:buAutoNum type="arabicPeriod"/>
            </a:pPr>
            <a:endParaRPr lang="ru-RU" sz="2400" dirty="0"/>
          </a:p>
          <a:p>
            <a:pPr marL="342900" lvl="0" indent="-342900">
              <a:buFont typeface="+mj-lt"/>
              <a:buAutoNum type="arabicPeriod"/>
            </a:pPr>
            <a:endParaRPr lang="ru-RU" sz="2400" dirty="0"/>
          </a:p>
        </p:txBody>
      </p:sp>
      <p:sp>
        <p:nvSpPr>
          <p:cNvPr id="7" name="TextBox 6"/>
          <p:cNvSpPr txBox="1"/>
          <p:nvPr/>
        </p:nvSpPr>
        <p:spPr>
          <a:xfrm>
            <a:off x="7669668" y="892641"/>
            <a:ext cx="4294650" cy="5878532"/>
          </a:xfrm>
          <a:prstGeom prst="rect">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p:spPr>
        <p:txBody>
          <a:bodyPr wrap="square" rtlCol="0">
            <a:spAutoFit/>
          </a:bodyPr>
          <a:lstStyle/>
          <a:p>
            <a:r>
              <a:rPr lang="ru-RU" sz="2400" b="1" dirty="0" smtClean="0">
                <a:solidFill>
                  <a:srgbClr val="156522"/>
                </a:solidFill>
                <a:latin typeface="Times New Roman" pitchFamily="18" charset="0"/>
                <a:cs typeface="Times New Roman" pitchFamily="18" charset="0"/>
              </a:rPr>
              <a:t>Судостроение</a:t>
            </a:r>
          </a:p>
          <a:p>
            <a:endParaRPr lang="en-US" sz="2400" b="1" dirty="0" smtClean="0">
              <a:solidFill>
                <a:srgbClr val="156522"/>
              </a:solidFill>
              <a:latin typeface="Times New Roman" pitchFamily="18" charset="0"/>
              <a:cs typeface="Times New Roman" pitchFamily="18" charset="0"/>
            </a:endParaRPr>
          </a:p>
          <a:p>
            <a:r>
              <a:rPr lang="ru-RU" sz="2400" dirty="0" smtClean="0">
                <a:latin typeface="Times New Roman" pitchFamily="18" charset="0"/>
                <a:cs typeface="Times New Roman" pitchFamily="18" charset="0"/>
              </a:rPr>
              <a:t>Применение </a:t>
            </a:r>
            <a:r>
              <a:rPr lang="ru-RU" sz="2400" dirty="0">
                <a:latin typeface="Times New Roman" pitchFamily="18" charset="0"/>
                <a:cs typeface="Times New Roman" pitchFamily="18" charset="0"/>
              </a:rPr>
              <a:t>ЭЦЗ в судостроении позволит сократить расходы на топливо и смазочные материалы, за счет повышения КПД зубчатых передач. Для нужд ВМФ применение ЭЦЗ позволит решить проблему шумности подводных лодок и надводных кораблей, что окажет прямое влияние на их боевую устойчивость и способность решать поставленные задачи.</a:t>
            </a:r>
          </a:p>
          <a:p>
            <a:r>
              <a:rPr lang="ru-RU" sz="1600" b="1" dirty="0">
                <a:latin typeface="Times New Roman" pitchFamily="18" charset="0"/>
                <a:cs typeface="Times New Roman" pitchFamily="18" charset="0"/>
              </a:rPr>
              <a:t> </a:t>
            </a:r>
            <a:endParaRPr lang="ru-RU" sz="1600" i="1" dirty="0">
              <a:solidFill>
                <a:srgbClr val="0070C0"/>
              </a:solidFill>
            </a:endParaRPr>
          </a:p>
        </p:txBody>
      </p:sp>
      <p:pic>
        <p:nvPicPr>
          <p:cNvPr id="9218" name="Picture 2" descr="C:\Users\ZNV\Desktop\Новая папка (4)\f_czAxNy5yYWRpa2FsLnJ1L2k0MDIvMTYwNS8xNC80MmNiNjE4ZWE3OTcuanBnP19faWQ9Nzc3NzU=.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198" y="1242727"/>
            <a:ext cx="7446470" cy="4961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3524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161" y="830441"/>
            <a:ext cx="10432975" cy="369332"/>
          </a:xfrm>
          <a:prstGeom prst="rect">
            <a:avLst/>
          </a:prstGeom>
        </p:spPr>
        <p:txBody>
          <a:bodyPr wrap="square">
            <a:spAutoFit/>
          </a:bodyPr>
          <a:lstStyle/>
          <a:p>
            <a:r>
              <a:rPr lang="ru-RU" b="1" dirty="0">
                <a:cs typeface="Arial" panose="020B0604020202020204" pitchFamily="34" charset="0"/>
              </a:rPr>
              <a:t>Цель проекта:</a:t>
            </a:r>
            <a:r>
              <a:rPr lang="ru-RU" dirty="0">
                <a:cs typeface="Arial" panose="020B0604020202020204" pitchFamily="34" charset="0"/>
              </a:rPr>
              <a:t> </a:t>
            </a:r>
            <a:endParaRPr lang="en-US" dirty="0">
              <a:cs typeface="Arial" panose="020B0604020202020204" pitchFamily="34" charset="0"/>
            </a:endParaRPr>
          </a:p>
        </p:txBody>
      </p:sp>
      <p:sp>
        <p:nvSpPr>
          <p:cNvPr id="10" name="Прямоугольник 9"/>
          <p:cNvSpPr/>
          <p:nvPr/>
        </p:nvSpPr>
        <p:spPr>
          <a:xfrm>
            <a:off x="223199" y="432000"/>
            <a:ext cx="10202670" cy="369332"/>
          </a:xfrm>
          <a:prstGeom prst="rect">
            <a:avLst/>
          </a:prstGeom>
          <a:solidFill>
            <a:srgbClr val="C00000">
              <a:alpha val="14902"/>
            </a:srgbClr>
          </a:solidFill>
        </p:spPr>
        <p:txBody>
          <a:bodyPr wrap="square">
            <a:spAutoFit/>
          </a:bodyPr>
          <a:lstStyle/>
          <a:p>
            <a:r>
              <a:rPr lang="ru-RU" b="1" dirty="0" smtClean="0">
                <a:latin typeface="Tahoma" panose="020B0604030504040204" pitchFamily="34" charset="0"/>
                <a:ea typeface="Tahoma" panose="020B0604030504040204" pitchFamily="34" charset="0"/>
                <a:cs typeface="Tahoma" panose="020B0604030504040204" pitchFamily="34" charset="0"/>
              </a:rPr>
              <a:t>ЦЕЛЬ</a:t>
            </a:r>
            <a:r>
              <a:rPr lang="en-US" b="1" dirty="0" smtClean="0">
                <a:latin typeface="Tahoma" panose="020B0604030504040204" pitchFamily="34" charset="0"/>
                <a:ea typeface="Tahoma" panose="020B0604030504040204" pitchFamily="34" charset="0"/>
                <a:cs typeface="Tahoma" panose="020B0604030504040204" pitchFamily="34" charset="0"/>
              </a:rPr>
              <a:t> </a:t>
            </a:r>
            <a:r>
              <a:rPr lang="ru-RU" b="1" dirty="0" smtClean="0">
                <a:latin typeface="Tahoma" panose="020B0604030504040204" pitchFamily="34" charset="0"/>
                <a:ea typeface="Tahoma" panose="020B0604030504040204" pitchFamily="34" charset="0"/>
                <a:cs typeface="Tahoma" panose="020B0604030504040204" pitchFamily="34" charset="0"/>
              </a:rPr>
              <a:t>И ЗАДАЧИ</a:t>
            </a:r>
            <a:endParaRPr lang="ru-RU" sz="2000" b="1" dirty="0">
              <a:latin typeface="Tahoma" panose="020B0604030504040204" pitchFamily="34" charset="0"/>
              <a:ea typeface="Tahoma" panose="020B0604030504040204" pitchFamily="34" charset="0"/>
              <a:cs typeface="Tahoma" panose="020B0604030504040204" pitchFamily="34" charset="0"/>
            </a:endParaRPr>
          </a:p>
        </p:txBody>
      </p:sp>
      <p:sp>
        <p:nvSpPr>
          <p:cNvPr id="11" name="Прямоугольник 10"/>
          <p:cNvSpPr/>
          <p:nvPr/>
        </p:nvSpPr>
        <p:spPr>
          <a:xfrm>
            <a:off x="323162" y="2179896"/>
            <a:ext cx="1818126" cy="369332"/>
          </a:xfrm>
          <a:prstGeom prst="rect">
            <a:avLst/>
          </a:prstGeom>
        </p:spPr>
        <p:txBody>
          <a:bodyPr wrap="none">
            <a:spAutoFit/>
          </a:bodyPr>
          <a:lstStyle/>
          <a:p>
            <a:pPr algn="just">
              <a:spcBef>
                <a:spcPts val="600"/>
              </a:spcBef>
            </a:pPr>
            <a:r>
              <a:rPr lang="ru-RU" b="1" dirty="0"/>
              <a:t>Задачи проекта:</a:t>
            </a:r>
          </a:p>
        </p:txBody>
      </p:sp>
      <p:sp>
        <p:nvSpPr>
          <p:cNvPr id="5" name="Прямоугольник 4"/>
          <p:cNvSpPr/>
          <p:nvPr/>
        </p:nvSpPr>
        <p:spPr>
          <a:xfrm>
            <a:off x="384140" y="1199773"/>
            <a:ext cx="11223660" cy="894303"/>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dirty="0">
                <a:solidFill>
                  <a:schemeClr val="tx1"/>
                </a:solidFill>
                <a:latin typeface="Times New Roman" panose="02020603050405020304" pitchFamily="18" charset="0"/>
                <a:cs typeface="Times New Roman" panose="02020603050405020304" pitchFamily="18" charset="0"/>
              </a:rPr>
              <a:t>О</a:t>
            </a:r>
            <a:r>
              <a:rPr lang="ru-RU" dirty="0" smtClean="0">
                <a:solidFill>
                  <a:schemeClr val="tx1"/>
                </a:solidFill>
                <a:latin typeface="Times New Roman" panose="02020603050405020304" pitchFamily="18" charset="0"/>
                <a:cs typeface="Times New Roman" panose="02020603050405020304" pitchFamily="18" charset="0"/>
              </a:rPr>
              <a:t>ценка эффективности зубчатой передачи, использующей эксцентриково-циклоидальное (ЭЦ) зубчатое зацепление, путем проведения эксперимента по оценке технических характеристик в сравнении c другими типами зубчатых передач</a:t>
            </a:r>
            <a:r>
              <a:rPr lang="ru-RU" dirty="0">
                <a:solidFill>
                  <a:schemeClr val="tx1"/>
                </a:solidFill>
                <a:latin typeface="Times New Roman" panose="02020603050405020304" pitchFamily="18" charset="0"/>
                <a:cs typeface="Times New Roman" panose="02020603050405020304" pitchFamily="18" charset="0"/>
              </a:rPr>
              <a:t>.</a:t>
            </a:r>
          </a:p>
        </p:txBody>
      </p:sp>
      <p:sp>
        <p:nvSpPr>
          <p:cNvPr id="6" name="Прямоугольник 5"/>
          <p:cNvSpPr/>
          <p:nvPr/>
        </p:nvSpPr>
        <p:spPr>
          <a:xfrm>
            <a:off x="384140" y="2568971"/>
            <a:ext cx="11223660" cy="311216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85750" indent="-285750" algn="just">
              <a:buFont typeface="Times New Roman" pitchFamily="18" charset="0"/>
              <a:buChar char="−"/>
            </a:pPr>
            <a:r>
              <a:rPr lang="ru-RU" dirty="0" smtClean="0">
                <a:solidFill>
                  <a:schemeClr val="tx1"/>
                </a:solidFill>
                <a:latin typeface="Times New Roman" panose="02020603050405020304" pitchFamily="18" charset="0"/>
                <a:cs typeface="Times New Roman" panose="02020603050405020304" pitchFamily="18" charset="0"/>
              </a:rPr>
              <a:t>Провести обзор серийно выпускаемых </a:t>
            </a:r>
            <a:r>
              <a:rPr lang="ru-RU" dirty="0">
                <a:solidFill>
                  <a:schemeClr val="tx1"/>
                </a:solidFill>
                <a:latin typeface="Times New Roman" panose="02020603050405020304" pitchFamily="18" charset="0"/>
                <a:cs typeface="Times New Roman" panose="02020603050405020304" pitchFamily="18" charset="0"/>
              </a:rPr>
              <a:t>редукторов </a:t>
            </a:r>
            <a:r>
              <a:rPr lang="ru-RU" dirty="0" smtClean="0">
                <a:solidFill>
                  <a:schemeClr val="tx1"/>
                </a:solidFill>
                <a:latin typeface="Times New Roman" panose="02020603050405020304" pitchFamily="18" charset="0"/>
                <a:cs typeface="Times New Roman" panose="02020603050405020304" pitchFamily="18" charset="0"/>
              </a:rPr>
              <a:t>и обосновать выбор типа и модели редуктора для проведения сравнительного испытания (эксперимента).</a:t>
            </a:r>
            <a:endParaRPr lang="ru-RU" dirty="0">
              <a:solidFill>
                <a:schemeClr val="tx1"/>
              </a:solidFill>
              <a:latin typeface="Times New Roman" panose="02020603050405020304" pitchFamily="18" charset="0"/>
              <a:cs typeface="Times New Roman" panose="02020603050405020304" pitchFamily="18" charset="0"/>
            </a:endParaRPr>
          </a:p>
          <a:p>
            <a:pPr marL="285750" indent="-285750" algn="just">
              <a:buFont typeface="Times New Roman" pitchFamily="18" charset="0"/>
              <a:buChar char="−"/>
            </a:pPr>
            <a:r>
              <a:rPr lang="ru-RU" dirty="0" smtClean="0">
                <a:solidFill>
                  <a:schemeClr val="tx1"/>
                </a:solidFill>
                <a:latin typeface="Times New Roman" panose="02020603050405020304" pitchFamily="18" charset="0"/>
                <a:cs typeface="Times New Roman" panose="02020603050405020304" pitchFamily="18" charset="0"/>
              </a:rPr>
              <a:t>Разработать </a:t>
            </a:r>
            <a:r>
              <a:rPr lang="ru-RU" dirty="0">
                <a:solidFill>
                  <a:schemeClr val="tx1"/>
                </a:solidFill>
                <a:latin typeface="Times New Roman" panose="02020603050405020304" pitchFamily="18" charset="0"/>
                <a:cs typeface="Times New Roman" panose="02020603050405020304" pitchFamily="18" charset="0"/>
              </a:rPr>
              <a:t>конструкторскую </a:t>
            </a:r>
            <a:r>
              <a:rPr lang="ru-RU" dirty="0" smtClean="0">
                <a:solidFill>
                  <a:schemeClr val="tx1"/>
                </a:solidFill>
                <a:latin typeface="Times New Roman" panose="02020603050405020304" pitchFamily="18" charset="0"/>
                <a:cs typeface="Times New Roman" panose="02020603050405020304" pitchFamily="18" charset="0"/>
              </a:rPr>
              <a:t>документацию на редуктор с ЭЦ-зацеплением (Исследуемый редуктор), используя готовый корпус от серийно выпускаемого редуктора выбранного типа (Контрольный редуктор).</a:t>
            </a:r>
          </a:p>
          <a:p>
            <a:pPr marL="285750" indent="-285750" algn="just">
              <a:buFont typeface="Times New Roman" pitchFamily="18" charset="0"/>
              <a:buChar char="−"/>
            </a:pPr>
            <a:r>
              <a:rPr lang="ru-RU" dirty="0" smtClean="0">
                <a:solidFill>
                  <a:schemeClr val="tx1"/>
                </a:solidFill>
                <a:latin typeface="Times New Roman" panose="02020603050405020304" pitchFamily="18" charset="0"/>
                <a:cs typeface="Times New Roman" panose="02020603050405020304" pitchFamily="18" charset="0"/>
              </a:rPr>
              <a:t>Изготовить детали и произвести сборку Исследуемого редуктора с ЭЦ-зацеплением, выполнить его обкатку и подготовить к сравнительному испытанию. При необходимости произвести замену подшипников на малошумные в </a:t>
            </a:r>
            <a:r>
              <a:rPr lang="ru-RU" dirty="0">
                <a:solidFill>
                  <a:schemeClr val="tx1"/>
                </a:solidFill>
                <a:latin typeface="Times New Roman" panose="02020603050405020304" pitchFamily="18" charset="0"/>
                <a:cs typeface="Times New Roman" panose="02020603050405020304" pitchFamily="18" charset="0"/>
              </a:rPr>
              <a:t>К</a:t>
            </a:r>
            <a:r>
              <a:rPr lang="ru-RU" dirty="0" smtClean="0">
                <a:solidFill>
                  <a:schemeClr val="tx1"/>
                </a:solidFill>
                <a:latin typeface="Times New Roman" panose="02020603050405020304" pitchFamily="18" charset="0"/>
                <a:cs typeface="Times New Roman" panose="02020603050405020304" pitchFamily="18" charset="0"/>
              </a:rPr>
              <a:t>онтрольном редукторе.</a:t>
            </a:r>
          </a:p>
          <a:p>
            <a:pPr marL="285750" indent="-285750" algn="just">
              <a:buFont typeface="Times New Roman" pitchFamily="18" charset="0"/>
              <a:buChar char="−"/>
            </a:pPr>
            <a:r>
              <a:rPr lang="ru-RU" dirty="0" smtClean="0">
                <a:solidFill>
                  <a:schemeClr val="tx1"/>
                </a:solidFill>
                <a:latin typeface="Times New Roman" panose="02020603050405020304" pitchFamily="18" charset="0"/>
                <a:cs typeface="Times New Roman" panose="02020603050405020304" pitchFamily="18" charset="0"/>
              </a:rPr>
              <a:t>Провести сравнительную экспериментальную оценку на основе испытаний двух редукторов Исследуемого и Контрольного в одних условиях.</a:t>
            </a:r>
          </a:p>
          <a:p>
            <a:pPr marL="285750" indent="-285750" algn="just">
              <a:buFont typeface="Times New Roman" pitchFamily="18" charset="0"/>
              <a:buChar char="−"/>
            </a:pPr>
            <a:r>
              <a:rPr lang="ru-RU" dirty="0" smtClean="0">
                <a:solidFill>
                  <a:schemeClr val="tx1"/>
                </a:solidFill>
                <a:latin typeface="Times New Roman" panose="02020603050405020304" pitchFamily="18" charset="0"/>
                <a:cs typeface="Times New Roman" panose="02020603050405020304" pitchFamily="18" charset="0"/>
              </a:rPr>
              <a:t>Подготовить технические предложения по использованию ЭЦ-зацепления на основе результатов сравнительной </a:t>
            </a:r>
            <a:r>
              <a:rPr lang="ru-RU" dirty="0" err="1" smtClean="0">
                <a:solidFill>
                  <a:schemeClr val="tx1"/>
                </a:solidFill>
                <a:latin typeface="Times New Roman" panose="02020603050405020304" pitchFamily="18" charset="0"/>
                <a:cs typeface="Times New Roman" panose="02020603050405020304" pitchFamily="18" charset="0"/>
              </a:rPr>
              <a:t>экспериментольной</a:t>
            </a:r>
            <a:r>
              <a:rPr lang="ru-RU" dirty="0" smtClean="0">
                <a:solidFill>
                  <a:schemeClr val="tx1"/>
                </a:solidFill>
                <a:latin typeface="Times New Roman" panose="02020603050405020304" pitchFamily="18" charset="0"/>
                <a:cs typeface="Times New Roman" panose="02020603050405020304" pitchFamily="18" charset="0"/>
              </a:rPr>
              <a:t> оценки эффективности.</a:t>
            </a:r>
          </a:p>
        </p:txBody>
      </p:sp>
    </p:spTree>
    <p:extLst>
      <p:ext uri="{BB962C8B-B14F-4D97-AF65-F5344CB8AC3E}">
        <p14:creationId xmlns:p14="http://schemas.microsoft.com/office/powerpoint/2010/main" val="26387552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23198" y="432000"/>
            <a:ext cx="10261515" cy="369332"/>
          </a:xfrm>
          <a:prstGeom prst="rect">
            <a:avLst/>
          </a:prstGeom>
          <a:solidFill>
            <a:srgbClr val="C00000">
              <a:alpha val="14902"/>
            </a:srgbClr>
          </a:solidFill>
        </p:spPr>
        <p:txBody>
          <a:bodyPr wrap="square">
            <a:spAutoFit/>
          </a:bodyPr>
          <a:lstStyle/>
          <a:p>
            <a:r>
              <a:rPr lang="ru-RU" b="1" cap="all"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Рекомендации по использованию </a:t>
            </a:r>
            <a:r>
              <a:rPr lang="ru-RU" b="1" cap="all" dirty="0" err="1"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ЭЦ-</a:t>
            </a:r>
            <a:r>
              <a:rPr lang="ru-RU" sz="1600" b="1" cap="all" dirty="0" err="1"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Зацепления</a:t>
            </a:r>
            <a:endParaRPr lang="ru-RU" sz="1600" b="1" cap="all"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 name="Прямоугольник 3"/>
          <p:cNvSpPr/>
          <p:nvPr/>
        </p:nvSpPr>
        <p:spPr>
          <a:xfrm>
            <a:off x="223199" y="968841"/>
            <a:ext cx="11741119" cy="830997"/>
          </a:xfrm>
          <a:prstGeom prst="rect">
            <a:avLst/>
          </a:prstGeom>
        </p:spPr>
        <p:txBody>
          <a:bodyPr wrap="square">
            <a:spAutoFit/>
          </a:bodyPr>
          <a:lstStyle/>
          <a:p>
            <a:pPr marL="342900" lvl="0" indent="-342900">
              <a:buFont typeface="+mj-lt"/>
              <a:buAutoNum type="arabicPeriod"/>
            </a:pPr>
            <a:endParaRPr lang="ru-RU" sz="2400" dirty="0"/>
          </a:p>
          <a:p>
            <a:pPr marL="342900" lvl="0" indent="-342900">
              <a:buFont typeface="+mj-lt"/>
              <a:buAutoNum type="arabicPeriod"/>
            </a:pPr>
            <a:endParaRPr lang="ru-RU" sz="2400" dirty="0"/>
          </a:p>
        </p:txBody>
      </p:sp>
      <p:sp>
        <p:nvSpPr>
          <p:cNvPr id="7" name="TextBox 6"/>
          <p:cNvSpPr txBox="1"/>
          <p:nvPr/>
        </p:nvSpPr>
        <p:spPr>
          <a:xfrm>
            <a:off x="6347637" y="1384339"/>
            <a:ext cx="5616682" cy="4893647"/>
          </a:xfrm>
          <a:prstGeom prst="rect">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p:spPr>
        <p:txBody>
          <a:bodyPr wrap="square" rtlCol="0">
            <a:spAutoFit/>
          </a:bodyPr>
          <a:lstStyle/>
          <a:p>
            <a:r>
              <a:rPr lang="ru-RU" sz="2400" b="1" dirty="0">
                <a:latin typeface="Times New Roman" pitchFamily="18" charset="0"/>
                <a:cs typeface="Times New Roman" pitchFamily="18" charset="0"/>
              </a:rPr>
              <a:t> </a:t>
            </a:r>
            <a:r>
              <a:rPr lang="ru-RU" sz="2400" b="1" dirty="0" smtClean="0">
                <a:solidFill>
                  <a:srgbClr val="156522"/>
                </a:solidFill>
                <a:latin typeface="Times New Roman" pitchFamily="18" charset="0"/>
                <a:cs typeface="Times New Roman" pitchFamily="18" charset="0"/>
              </a:rPr>
              <a:t>Авиационная </a:t>
            </a:r>
            <a:r>
              <a:rPr lang="ru-RU" sz="2400" b="1" dirty="0">
                <a:solidFill>
                  <a:srgbClr val="156522"/>
                </a:solidFill>
                <a:latin typeface="Times New Roman" pitchFamily="18" charset="0"/>
                <a:cs typeface="Times New Roman" pitchFamily="18" charset="0"/>
              </a:rPr>
              <a:t>и космическая </a:t>
            </a:r>
            <a:r>
              <a:rPr lang="ru-RU" sz="2400" b="1" dirty="0" smtClean="0">
                <a:solidFill>
                  <a:srgbClr val="156522"/>
                </a:solidFill>
                <a:latin typeface="Times New Roman" pitchFamily="18" charset="0"/>
                <a:cs typeface="Times New Roman" pitchFamily="18" charset="0"/>
              </a:rPr>
              <a:t>техника</a:t>
            </a:r>
          </a:p>
          <a:p>
            <a:r>
              <a:rPr lang="ru-RU" sz="2400" dirty="0" smtClean="0">
                <a:solidFill>
                  <a:srgbClr val="156522"/>
                </a:solidFill>
                <a:latin typeface="Times New Roman" pitchFamily="18" charset="0"/>
                <a:cs typeface="Times New Roman" pitchFamily="18" charset="0"/>
              </a:rPr>
              <a:t>  </a:t>
            </a:r>
            <a:endParaRPr lang="en-US" sz="2400" dirty="0" smtClean="0">
              <a:solidFill>
                <a:srgbClr val="156522"/>
              </a:solidFill>
              <a:latin typeface="Times New Roman" pitchFamily="18" charset="0"/>
              <a:cs typeface="Times New Roman" pitchFamily="18" charset="0"/>
            </a:endParaRPr>
          </a:p>
          <a:p>
            <a:r>
              <a:rPr lang="ru-RU" sz="2400" dirty="0" smtClean="0">
                <a:latin typeface="Times New Roman" pitchFamily="18" charset="0"/>
                <a:cs typeface="Times New Roman" pitchFamily="18" charset="0"/>
              </a:rPr>
              <a:t>Применение </a:t>
            </a:r>
            <a:r>
              <a:rPr lang="ru-RU" sz="2400" dirty="0">
                <a:latin typeface="Times New Roman" pitchFamily="18" charset="0"/>
                <a:cs typeface="Times New Roman" pitchFamily="18" charset="0"/>
              </a:rPr>
              <a:t>ЭЦЗ в авиастроении позволит:</a:t>
            </a:r>
          </a:p>
          <a:p>
            <a:pPr lvl="0"/>
            <a:r>
              <a:rPr lang="ru-RU" sz="2400" dirty="0">
                <a:latin typeface="Times New Roman" pitchFamily="18" charset="0"/>
                <a:cs typeface="Times New Roman" pitchFamily="18" charset="0"/>
              </a:rPr>
              <a:t>Повысить полезную </a:t>
            </a:r>
            <a:r>
              <a:rPr lang="ru-RU" sz="2400" dirty="0" smtClean="0">
                <a:latin typeface="Times New Roman" pitchFamily="18" charset="0"/>
                <a:cs typeface="Times New Roman" pitchFamily="18" charset="0"/>
              </a:rPr>
              <a:t>перевозимую </a:t>
            </a:r>
            <a:r>
              <a:rPr lang="ru-RU" sz="2400" dirty="0">
                <a:latin typeface="Times New Roman" pitchFamily="18" charset="0"/>
                <a:cs typeface="Times New Roman" pitchFamily="18" charset="0"/>
              </a:rPr>
              <a:t>нагрузку за счет снижения массы редукторов.</a:t>
            </a:r>
          </a:p>
          <a:p>
            <a:pPr lvl="0"/>
            <a:r>
              <a:rPr lang="ru-RU" sz="2400" dirty="0">
                <a:latin typeface="Times New Roman" pitchFamily="18" charset="0"/>
                <a:cs typeface="Times New Roman" pitchFamily="18" charset="0"/>
              </a:rPr>
              <a:t>Повысить надежность и снизить себестоимость изготовления фюзеляжей самолётов и вертолётов за счет снижения воздействия на них вибраций от зубчатых зацеплений, уменьшить шумность зубчатых передач. </a:t>
            </a:r>
          </a:p>
        </p:txBody>
      </p:sp>
      <p:pic>
        <p:nvPicPr>
          <p:cNvPr id="10242" name="Picture 2" descr="C:\Users\ZNV\Desktop\Новая папка (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199" y="1315325"/>
            <a:ext cx="6124438" cy="4593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4203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23198" y="432000"/>
            <a:ext cx="10261515" cy="369332"/>
          </a:xfrm>
          <a:prstGeom prst="rect">
            <a:avLst/>
          </a:prstGeom>
          <a:solidFill>
            <a:srgbClr val="C00000">
              <a:alpha val="14902"/>
            </a:srgbClr>
          </a:solidFill>
        </p:spPr>
        <p:txBody>
          <a:bodyPr wrap="square">
            <a:spAutoFit/>
          </a:bodyPr>
          <a:lstStyle/>
          <a:p>
            <a:r>
              <a:rPr lang="ru-RU" b="1" cap="all"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Рекомендации по использованию </a:t>
            </a:r>
            <a:r>
              <a:rPr lang="ru-RU" b="1" cap="all" dirty="0" err="1"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ЭЦ-</a:t>
            </a:r>
            <a:r>
              <a:rPr lang="ru-RU" sz="1600" b="1" cap="all" dirty="0" err="1"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Зацепления</a:t>
            </a:r>
            <a:endParaRPr lang="ru-RU" sz="1600" b="1" cap="all"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 name="Прямоугольник 3"/>
          <p:cNvSpPr/>
          <p:nvPr/>
        </p:nvSpPr>
        <p:spPr>
          <a:xfrm>
            <a:off x="223199" y="968841"/>
            <a:ext cx="11741119" cy="830997"/>
          </a:xfrm>
          <a:prstGeom prst="rect">
            <a:avLst/>
          </a:prstGeom>
        </p:spPr>
        <p:txBody>
          <a:bodyPr wrap="square">
            <a:spAutoFit/>
          </a:bodyPr>
          <a:lstStyle/>
          <a:p>
            <a:pPr marL="342900" lvl="0" indent="-342900">
              <a:buFont typeface="+mj-lt"/>
              <a:buAutoNum type="arabicPeriod"/>
            </a:pPr>
            <a:endParaRPr lang="ru-RU" sz="2400" dirty="0"/>
          </a:p>
          <a:p>
            <a:pPr marL="342900" lvl="0" indent="-342900">
              <a:buFont typeface="+mj-lt"/>
              <a:buAutoNum type="arabicPeriod"/>
            </a:pPr>
            <a:endParaRPr lang="ru-RU" sz="2400" dirty="0"/>
          </a:p>
        </p:txBody>
      </p:sp>
      <p:sp>
        <p:nvSpPr>
          <p:cNvPr id="7" name="TextBox 6"/>
          <p:cNvSpPr txBox="1"/>
          <p:nvPr/>
        </p:nvSpPr>
        <p:spPr>
          <a:xfrm>
            <a:off x="6842513" y="856357"/>
            <a:ext cx="5028296" cy="6001643"/>
          </a:xfrm>
          <a:prstGeom prst="rect">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p:spPr>
        <p:txBody>
          <a:bodyPr wrap="square" rtlCol="0">
            <a:spAutoFit/>
          </a:bodyPr>
          <a:lstStyle/>
          <a:p>
            <a:r>
              <a:rPr lang="ru-RU" sz="2400" b="1" dirty="0" err="1" smtClean="0">
                <a:solidFill>
                  <a:srgbClr val="156522"/>
                </a:solidFill>
                <a:latin typeface="Times New Roman" pitchFamily="18" charset="0"/>
                <a:cs typeface="Times New Roman" pitchFamily="18" charset="0"/>
              </a:rPr>
              <a:t>Редукторостроение</a:t>
            </a:r>
            <a:endParaRPr lang="ru-RU" sz="2400" b="1" dirty="0" smtClean="0">
              <a:solidFill>
                <a:srgbClr val="156522"/>
              </a:solidFill>
              <a:latin typeface="Times New Roman" pitchFamily="18" charset="0"/>
              <a:cs typeface="Times New Roman" pitchFamily="18" charset="0"/>
            </a:endParaRPr>
          </a:p>
          <a:p>
            <a:endParaRPr lang="en-US" sz="2400" b="1" dirty="0" smtClean="0">
              <a:solidFill>
                <a:srgbClr val="156522"/>
              </a:solidFill>
              <a:latin typeface="Times New Roman" pitchFamily="18" charset="0"/>
              <a:cs typeface="Times New Roman" pitchFamily="18" charset="0"/>
            </a:endParaRPr>
          </a:p>
          <a:p>
            <a:r>
              <a:rPr lang="ru-RU" sz="2400" dirty="0" smtClean="0">
                <a:latin typeface="Times New Roman" pitchFamily="18" charset="0"/>
                <a:cs typeface="Times New Roman" pitchFamily="18" charset="0"/>
              </a:rPr>
              <a:t>ЭЦЗ </a:t>
            </a:r>
            <a:r>
              <a:rPr lang="ru-RU" sz="2400" dirty="0">
                <a:latin typeface="Times New Roman" pitchFamily="18" charset="0"/>
                <a:cs typeface="Times New Roman" pitchFamily="18" charset="0"/>
              </a:rPr>
              <a:t>можно эффективно использовать в любых редукторах общепромышленного применения, например: </a:t>
            </a:r>
            <a:r>
              <a:rPr lang="ru-RU" sz="2400" dirty="0" smtClean="0">
                <a:latin typeface="Times New Roman" pitchFamily="18" charset="0"/>
                <a:cs typeface="Times New Roman" pitchFamily="18" charset="0"/>
              </a:rPr>
              <a:t>Пищевая промышленность - Геометрические </a:t>
            </a:r>
            <a:r>
              <a:rPr lang="ru-RU" sz="2400" dirty="0">
                <a:latin typeface="Times New Roman" pitchFamily="18" charset="0"/>
                <a:cs typeface="Times New Roman" pitchFamily="18" charset="0"/>
              </a:rPr>
              <a:t>особенности ЭЦЗ (большие размеры зубьев, рисунок 4) позволяют изготавливать зубчатые колеса из пластика, при этом сохраняя высокую надежность, что позволит снизить себестоимость изделий. Эта особенность позволяет использовать ЭЦЗ </a:t>
            </a:r>
            <a:r>
              <a:rPr lang="ru-RU" sz="2400" dirty="0" smtClean="0">
                <a:latin typeface="Times New Roman" pitchFamily="18" charset="0"/>
                <a:cs typeface="Times New Roman" pitchFamily="18" charset="0"/>
              </a:rPr>
              <a:t> для </a:t>
            </a:r>
            <a:r>
              <a:rPr lang="ru-RU" sz="2400" dirty="0">
                <a:latin typeface="Times New Roman" pitchFamily="18" charset="0"/>
                <a:cs typeface="Times New Roman" pitchFamily="18" charset="0"/>
              </a:rPr>
              <a:t>изготовления зубчатых колес, работающих без смазки</a:t>
            </a:r>
            <a:r>
              <a:rPr lang="ru-RU" sz="2400" dirty="0" smtClean="0">
                <a:latin typeface="Times New Roman" pitchFamily="18" charset="0"/>
                <a:cs typeface="Times New Roman" pitchFamily="18" charset="0"/>
              </a:rPr>
              <a:t>.</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7786" y="3961623"/>
            <a:ext cx="3643169" cy="2674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725" y="3961623"/>
            <a:ext cx="2321337" cy="1741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90175" y="5444408"/>
            <a:ext cx="2398395" cy="127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914" t="9806" r="7729" b="6167"/>
          <a:stretch/>
        </p:blipFill>
        <p:spPr bwMode="auto">
          <a:xfrm>
            <a:off x="855877" y="968841"/>
            <a:ext cx="5010913" cy="2807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11563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23198" y="432000"/>
            <a:ext cx="10261515" cy="369332"/>
          </a:xfrm>
          <a:prstGeom prst="rect">
            <a:avLst/>
          </a:prstGeom>
          <a:solidFill>
            <a:srgbClr val="C00000">
              <a:alpha val="14902"/>
            </a:srgbClr>
          </a:solidFill>
        </p:spPr>
        <p:txBody>
          <a:bodyPr wrap="square">
            <a:spAutoFit/>
          </a:bodyPr>
          <a:lstStyle/>
          <a:p>
            <a:r>
              <a:rPr lang="ru-RU" b="1" cap="all"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Рекомендации по использованию </a:t>
            </a:r>
            <a:r>
              <a:rPr lang="ru-RU" b="1" cap="all" dirty="0" err="1"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ЭЦ-</a:t>
            </a:r>
            <a:r>
              <a:rPr lang="ru-RU" sz="1600" b="1" cap="all" dirty="0" err="1"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Зацепления</a:t>
            </a:r>
            <a:endParaRPr lang="ru-RU" sz="1600" b="1" cap="all"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23200" y="834867"/>
            <a:ext cx="2934000" cy="646331"/>
          </a:xfrm>
          <a:prstGeom prst="rect">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p:spPr>
        <p:txBody>
          <a:bodyPr wrap="square" rtlCol="0" anchor="ctr" anchorCtr="1">
            <a:spAutoFit/>
          </a:bodyPr>
          <a:lstStyle/>
          <a:p>
            <a:pPr algn="ctr"/>
            <a:r>
              <a:rPr lang="ru-RU" b="1" dirty="0" smtClean="0">
                <a:solidFill>
                  <a:srgbClr val="156522"/>
                </a:solidFill>
                <a:latin typeface="Times New Roman" pitchFamily="18" charset="0"/>
                <a:cs typeface="Times New Roman" pitchFamily="18" charset="0"/>
              </a:rPr>
              <a:t>Робототехника</a:t>
            </a:r>
          </a:p>
          <a:p>
            <a:pPr algn="ctr"/>
            <a:endParaRPr lang="en-US" b="1" dirty="0" smtClean="0">
              <a:solidFill>
                <a:srgbClr val="156522"/>
              </a:solidFill>
              <a:latin typeface="Times New Roman" pitchFamily="18" charset="0"/>
              <a:cs typeface="Times New Roman" pitchFamily="18" charset="0"/>
            </a:endParaRPr>
          </a:p>
        </p:txBody>
      </p:sp>
      <p:sp>
        <p:nvSpPr>
          <p:cNvPr id="5" name="TextBox 4"/>
          <p:cNvSpPr txBox="1"/>
          <p:nvPr/>
        </p:nvSpPr>
        <p:spPr>
          <a:xfrm>
            <a:off x="3148200" y="869198"/>
            <a:ext cx="2934000" cy="612000"/>
          </a:xfrm>
          <a:prstGeom prst="rect">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p:spPr>
        <p:txBody>
          <a:bodyPr wrap="square" rtlCol="0" anchor="ctr" anchorCtr="1">
            <a:spAutoFit/>
          </a:bodyPr>
          <a:lstStyle/>
          <a:p>
            <a:r>
              <a:rPr lang="ru-RU" b="1" dirty="0" smtClean="0">
                <a:solidFill>
                  <a:srgbClr val="156522"/>
                </a:solidFill>
                <a:latin typeface="Times New Roman" pitchFamily="18" charset="0"/>
                <a:cs typeface="Times New Roman" pitchFamily="18" charset="0"/>
              </a:rPr>
              <a:t>Нефтегазовое оборудование</a:t>
            </a:r>
            <a:endParaRPr lang="ru-RU" sz="1600" i="1" dirty="0" smtClean="0">
              <a:solidFill>
                <a:srgbClr val="0070C0"/>
              </a:solidFill>
              <a:latin typeface="Times New Roman" pitchFamily="18" charset="0"/>
              <a:cs typeface="Times New Roman" pitchFamily="18" charset="0"/>
            </a:endParaRPr>
          </a:p>
        </p:txBody>
      </p:sp>
      <p:sp>
        <p:nvSpPr>
          <p:cNvPr id="6" name="TextBox 5"/>
          <p:cNvSpPr txBox="1"/>
          <p:nvPr/>
        </p:nvSpPr>
        <p:spPr>
          <a:xfrm>
            <a:off x="6082198" y="860130"/>
            <a:ext cx="2935513" cy="612000"/>
          </a:xfrm>
          <a:prstGeom prst="rect">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p:spPr>
        <p:txBody>
          <a:bodyPr wrap="square" rtlCol="0" anchor="ctr" anchorCtr="1">
            <a:spAutoFit/>
          </a:bodyPr>
          <a:lstStyle/>
          <a:p>
            <a:r>
              <a:rPr lang="ru-RU" b="1" dirty="0" smtClean="0">
                <a:solidFill>
                  <a:srgbClr val="156522"/>
                </a:solidFill>
                <a:latin typeface="Times New Roman" pitchFamily="18" charset="0"/>
                <a:cs typeface="Times New Roman" pitchFamily="18" charset="0"/>
              </a:rPr>
              <a:t>Грузоподъемная  техника</a:t>
            </a:r>
            <a:endParaRPr lang="en-US" b="1" dirty="0" smtClean="0">
              <a:solidFill>
                <a:srgbClr val="156522"/>
              </a:solidFill>
              <a:latin typeface="Times New Roman" pitchFamily="18" charset="0"/>
              <a:cs typeface="Times New Roman" pitchFamily="18" charset="0"/>
            </a:endParaRPr>
          </a:p>
        </p:txBody>
      </p:sp>
      <p:sp>
        <p:nvSpPr>
          <p:cNvPr id="8" name="TextBox 7"/>
          <p:cNvSpPr txBox="1"/>
          <p:nvPr/>
        </p:nvSpPr>
        <p:spPr>
          <a:xfrm>
            <a:off x="9017713" y="854237"/>
            <a:ext cx="2934000" cy="612000"/>
          </a:xfrm>
          <a:prstGeom prst="rect">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p:spPr>
        <p:txBody>
          <a:bodyPr wrap="square" rtlCol="0" anchor="ctr" anchorCtr="1">
            <a:spAutoFit/>
          </a:bodyPr>
          <a:lstStyle/>
          <a:p>
            <a:r>
              <a:rPr lang="ru-RU" b="1" dirty="0" smtClean="0">
                <a:solidFill>
                  <a:srgbClr val="156522"/>
                </a:solidFill>
                <a:latin typeface="Times New Roman" pitchFamily="18" charset="0"/>
                <a:cs typeface="Times New Roman" pitchFamily="18" charset="0"/>
              </a:rPr>
              <a:t>Энергетическое машиностроение</a:t>
            </a:r>
            <a:endParaRPr lang="ru-RU" sz="1600" i="1" dirty="0">
              <a:solidFill>
                <a:srgbClr val="0070C0"/>
              </a:solidFill>
            </a:endParaRPr>
          </a:p>
        </p:txBody>
      </p:sp>
      <p:pic>
        <p:nvPicPr>
          <p:cNvPr id="12290" name="Picture 2" descr="C:\Users\ZNV\Desktop\Новая папка (4)\im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200" y="1778910"/>
            <a:ext cx="2743286" cy="1371643"/>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C:\Users\ZNV\Desktop\Новая папка (4)\500px-Schnittbild_drehnatrieb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2148" y="3803762"/>
            <a:ext cx="2830052" cy="2343636"/>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ttp://www.energyland.info/img/news/112011/b534e3ef3d51f5dadd11526d30e0ec6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2459" y="1769950"/>
            <a:ext cx="2906602" cy="206368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s://stahlnw.ru/wp-content/uploads/2017/06/izyashhnye-asr-7-novoe-slovo-v-gruzopodemnoj-tehnike-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2460" y="4326498"/>
            <a:ext cx="2906602" cy="165967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mediabrest.by/editor_files/images/images/01-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3200" y="3933568"/>
            <a:ext cx="2743286" cy="1543282"/>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s://img1.flagma.ru/photo-o02663166_bi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8201" y="1724062"/>
            <a:ext cx="2934000" cy="1964505"/>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https://is2.ecplaza.com/ecplaza2/products/4/47/475/2083792347/ball-mill-grinding.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74003" y="1769950"/>
            <a:ext cx="2443162" cy="1876425"/>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http://www.opt-union.ru/l1563473/images/photocat/1000x1000/1000756864.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34500" y="3933567"/>
            <a:ext cx="2552505" cy="1765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1563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23198" y="432000"/>
            <a:ext cx="10261515" cy="369332"/>
          </a:xfrm>
          <a:prstGeom prst="rect">
            <a:avLst/>
          </a:prstGeom>
          <a:solidFill>
            <a:srgbClr val="C00000">
              <a:alpha val="14902"/>
            </a:srgbClr>
          </a:solidFill>
        </p:spPr>
        <p:txBody>
          <a:bodyPr wrap="square">
            <a:spAutoFit/>
          </a:bodyPr>
          <a:lstStyle/>
          <a:p>
            <a:r>
              <a:rPr lang="ru-RU" b="1" cap="all"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проекты   с ЭЦ-</a:t>
            </a:r>
            <a:r>
              <a:rPr lang="ru-RU" sz="1600" b="1" cap="all"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Зацеплением</a:t>
            </a:r>
            <a:endParaRPr lang="ru-RU" sz="1600" b="1" cap="all"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 name="Прямоугольник 3"/>
          <p:cNvSpPr/>
          <p:nvPr/>
        </p:nvSpPr>
        <p:spPr>
          <a:xfrm>
            <a:off x="223199" y="968841"/>
            <a:ext cx="11741119" cy="830997"/>
          </a:xfrm>
          <a:prstGeom prst="rect">
            <a:avLst/>
          </a:prstGeom>
        </p:spPr>
        <p:txBody>
          <a:bodyPr wrap="square">
            <a:spAutoFit/>
          </a:bodyPr>
          <a:lstStyle/>
          <a:p>
            <a:pPr marL="342900" lvl="0" indent="-342900">
              <a:buFont typeface="+mj-lt"/>
              <a:buAutoNum type="arabicPeriod"/>
            </a:pPr>
            <a:endParaRPr lang="ru-RU" sz="2400" dirty="0"/>
          </a:p>
          <a:p>
            <a:pPr marL="342900" lvl="0" indent="-342900">
              <a:buFont typeface="+mj-lt"/>
              <a:buAutoNum type="arabicPeriod"/>
            </a:pPr>
            <a:endParaRPr lang="ru-RU" sz="2400" dirty="0"/>
          </a:p>
        </p:txBody>
      </p:sp>
      <p:sp>
        <p:nvSpPr>
          <p:cNvPr id="7" name="TextBox 6"/>
          <p:cNvSpPr txBox="1"/>
          <p:nvPr/>
        </p:nvSpPr>
        <p:spPr>
          <a:xfrm>
            <a:off x="333117" y="808148"/>
            <a:ext cx="11521281" cy="5632311"/>
          </a:xfrm>
          <a:prstGeom prst="rect">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p:spPr>
        <p:txBody>
          <a:bodyPr wrap="square" rtlCol="0">
            <a:spAutoFit/>
          </a:bodyPr>
          <a:lstStyle/>
          <a:p>
            <a:endParaRPr lang="ru-RU" sz="2000" dirty="0">
              <a:latin typeface="Times New Roman" pitchFamily="18" charset="0"/>
              <a:cs typeface="Times New Roman" pitchFamily="18" charset="0"/>
            </a:endParaRPr>
          </a:p>
          <a:p>
            <a:r>
              <a:rPr lang="ru-RU" sz="2000" b="1" dirty="0">
                <a:solidFill>
                  <a:srgbClr val="156522"/>
                </a:solidFill>
                <a:latin typeface="Times New Roman" pitchFamily="18" charset="0"/>
                <a:cs typeface="Times New Roman" pitchFamily="18" charset="0"/>
              </a:rPr>
              <a:t>Приборостроение</a:t>
            </a:r>
            <a:r>
              <a:rPr lang="ru-RU" sz="2000" dirty="0" smtClean="0">
                <a:latin typeface="Times New Roman" pitchFamily="18" charset="0"/>
                <a:cs typeface="Times New Roman" pitchFamily="18" charset="0"/>
              </a:rPr>
              <a:t>. </a:t>
            </a:r>
          </a:p>
          <a:p>
            <a:r>
              <a:rPr lang="ru-RU" sz="2000" dirty="0" smtClean="0">
                <a:latin typeface="Times New Roman" pitchFamily="18" charset="0"/>
                <a:cs typeface="Times New Roman" pitchFamily="18" charset="0"/>
              </a:rPr>
              <a:t> </a:t>
            </a:r>
            <a:r>
              <a:rPr lang="ru-RU" sz="2000" i="1" dirty="0" smtClean="0">
                <a:solidFill>
                  <a:srgbClr val="0070C0"/>
                </a:solidFill>
                <a:latin typeface="Times New Roman" pitchFamily="18" charset="0"/>
                <a:cs typeface="Times New Roman" pitchFamily="18" charset="0"/>
              </a:rPr>
              <a:t>в работе проекты для НППК – координатор, реверс-редуктор для двигателя ПД-14</a:t>
            </a:r>
          </a:p>
          <a:p>
            <a:endParaRPr lang="ru-RU" sz="2000" i="1" dirty="0" smtClean="0">
              <a:solidFill>
                <a:srgbClr val="0070C0"/>
              </a:solidFill>
              <a:latin typeface="Times New Roman" pitchFamily="18" charset="0"/>
              <a:cs typeface="Times New Roman" pitchFamily="18" charset="0"/>
            </a:endParaRPr>
          </a:p>
          <a:p>
            <a:r>
              <a:rPr lang="ru-RU" sz="2000" b="1" dirty="0" smtClean="0">
                <a:solidFill>
                  <a:srgbClr val="156522"/>
                </a:solidFill>
                <a:latin typeface="Times New Roman" pitchFamily="18" charset="0"/>
                <a:cs typeface="Times New Roman" pitchFamily="18" charset="0"/>
              </a:rPr>
              <a:t> Нефтегазовое оборудование.  </a:t>
            </a:r>
          </a:p>
          <a:p>
            <a:r>
              <a:rPr lang="ru-RU" sz="2000" i="1" dirty="0" smtClean="0">
                <a:solidFill>
                  <a:srgbClr val="0070C0"/>
                </a:solidFill>
                <a:latin typeface="Times New Roman" pitchFamily="18" charset="0"/>
                <a:cs typeface="Times New Roman" pitchFamily="18" charset="0"/>
              </a:rPr>
              <a:t>выполняется НИОКР по погружным нефтяным насосам</a:t>
            </a:r>
          </a:p>
          <a:p>
            <a:endParaRPr lang="ru-RU" sz="2000" i="1" dirty="0" smtClean="0">
              <a:solidFill>
                <a:srgbClr val="0070C0"/>
              </a:solidFill>
              <a:latin typeface="Times New Roman" pitchFamily="18" charset="0"/>
              <a:cs typeface="Times New Roman" pitchFamily="18" charset="0"/>
            </a:endParaRPr>
          </a:p>
          <a:p>
            <a:r>
              <a:rPr lang="ru-RU" sz="2000" b="1" dirty="0" smtClean="0">
                <a:solidFill>
                  <a:srgbClr val="156522"/>
                </a:solidFill>
                <a:latin typeface="Times New Roman" pitchFamily="18" charset="0"/>
                <a:cs typeface="Times New Roman" pitchFamily="18" charset="0"/>
              </a:rPr>
              <a:t>Грузоподъемная  техника. </a:t>
            </a:r>
          </a:p>
          <a:p>
            <a:r>
              <a:rPr lang="ru-RU" sz="2000" i="1" dirty="0" smtClean="0">
                <a:solidFill>
                  <a:srgbClr val="0070C0"/>
                </a:solidFill>
                <a:latin typeface="Times New Roman" pitchFamily="18" charset="0"/>
                <a:cs typeface="Times New Roman" pitchFamily="18" charset="0"/>
              </a:rPr>
              <a:t>выполнено 4 проекта для ОАО </a:t>
            </a:r>
            <a:r>
              <a:rPr lang="en-US" sz="2000" i="1" dirty="0" smtClean="0">
                <a:solidFill>
                  <a:srgbClr val="0070C0"/>
                </a:solidFill>
                <a:latin typeface="Times New Roman" pitchFamily="18" charset="0"/>
                <a:cs typeface="Times New Roman" pitchFamily="18" charset="0"/>
              </a:rPr>
              <a:t>“</a:t>
            </a:r>
            <a:r>
              <a:rPr lang="ru-RU" sz="2000" i="1" dirty="0" err="1" smtClean="0">
                <a:solidFill>
                  <a:srgbClr val="0070C0"/>
                </a:solidFill>
                <a:latin typeface="Times New Roman" pitchFamily="18" charset="0"/>
                <a:cs typeface="Times New Roman" pitchFamily="18" charset="0"/>
              </a:rPr>
              <a:t>Тяжмаш</a:t>
            </a:r>
            <a:r>
              <a:rPr lang="en-US" sz="2000" i="1" dirty="0" smtClean="0">
                <a:solidFill>
                  <a:srgbClr val="0070C0"/>
                </a:solidFill>
                <a:latin typeface="Times New Roman" pitchFamily="18" charset="0"/>
                <a:cs typeface="Times New Roman" pitchFamily="18" charset="0"/>
              </a:rPr>
              <a:t>” </a:t>
            </a:r>
            <a:r>
              <a:rPr lang="ru-RU" sz="2000" i="1" dirty="0" smtClean="0">
                <a:solidFill>
                  <a:srgbClr val="0070C0"/>
                </a:solidFill>
                <a:latin typeface="Times New Roman" pitchFamily="18" charset="0"/>
                <a:cs typeface="Times New Roman" pitchFamily="18" charset="0"/>
              </a:rPr>
              <a:t>для полярного крана АЭС</a:t>
            </a:r>
          </a:p>
          <a:p>
            <a:endParaRPr lang="ru-RU" sz="2000" i="1" dirty="0" smtClean="0">
              <a:solidFill>
                <a:srgbClr val="0070C0"/>
              </a:solidFill>
            </a:endParaRPr>
          </a:p>
          <a:p>
            <a:r>
              <a:rPr lang="ru-RU" sz="2000" b="1" dirty="0" smtClean="0">
                <a:solidFill>
                  <a:srgbClr val="156522"/>
                </a:solidFill>
                <a:latin typeface="Times New Roman" pitchFamily="18" charset="0"/>
                <a:cs typeface="Times New Roman" pitchFamily="18" charset="0"/>
              </a:rPr>
              <a:t>Энергетическое машиностроение. </a:t>
            </a:r>
          </a:p>
          <a:p>
            <a:r>
              <a:rPr lang="ru-RU" sz="2000" b="1" dirty="0" smtClean="0">
                <a:solidFill>
                  <a:srgbClr val="156522"/>
                </a:solidFill>
                <a:latin typeface="Times New Roman" pitchFamily="18" charset="0"/>
                <a:cs typeface="Times New Roman" pitchFamily="18" charset="0"/>
              </a:rPr>
              <a:t> </a:t>
            </a:r>
            <a:r>
              <a:rPr lang="ru-RU" sz="2000" i="1" dirty="0" smtClean="0">
                <a:solidFill>
                  <a:srgbClr val="0070C0"/>
                </a:solidFill>
                <a:latin typeface="Times New Roman" pitchFamily="18" charset="0"/>
                <a:cs typeface="Times New Roman" pitchFamily="18" charset="0"/>
              </a:rPr>
              <a:t>выполнено.  линейный ЭЦ-редуктор для клапана первого контура АЭС </a:t>
            </a:r>
            <a:r>
              <a:rPr lang="en-US" sz="2000" i="1" dirty="0" smtClean="0">
                <a:solidFill>
                  <a:srgbClr val="0070C0"/>
                </a:solidFill>
                <a:latin typeface="Times New Roman" pitchFamily="18" charset="0"/>
                <a:cs typeface="Times New Roman" pitchFamily="18" charset="0"/>
              </a:rPr>
              <a:t>“</a:t>
            </a:r>
            <a:r>
              <a:rPr lang="ru-RU" sz="2000" i="1" dirty="0" smtClean="0">
                <a:solidFill>
                  <a:srgbClr val="0070C0"/>
                </a:solidFill>
                <a:latin typeface="Times New Roman" pitchFamily="18" charset="0"/>
                <a:cs typeface="Times New Roman" pitchFamily="18" charset="0"/>
              </a:rPr>
              <a:t>БРЕСТ-300</a:t>
            </a:r>
            <a:r>
              <a:rPr lang="en-US" sz="2000" i="1" dirty="0" smtClean="0">
                <a:solidFill>
                  <a:srgbClr val="0070C0"/>
                </a:solidFill>
                <a:latin typeface="Times New Roman" pitchFamily="18" charset="0"/>
                <a:cs typeface="Times New Roman" pitchFamily="18" charset="0"/>
              </a:rPr>
              <a:t>”</a:t>
            </a:r>
            <a:endParaRPr lang="ru-RU" sz="2000" i="1" dirty="0" smtClean="0">
              <a:solidFill>
                <a:srgbClr val="0070C0"/>
              </a:solidFill>
              <a:latin typeface="Times New Roman" pitchFamily="18" charset="0"/>
              <a:cs typeface="Times New Roman" pitchFamily="18" charset="0"/>
            </a:endParaRPr>
          </a:p>
          <a:p>
            <a:endParaRPr lang="ru-RU" sz="2000" i="1" dirty="0" smtClean="0">
              <a:solidFill>
                <a:srgbClr val="0070C0"/>
              </a:solidFill>
              <a:latin typeface="Times New Roman" pitchFamily="18" charset="0"/>
              <a:cs typeface="Times New Roman" pitchFamily="18" charset="0"/>
            </a:endParaRPr>
          </a:p>
          <a:p>
            <a:r>
              <a:rPr lang="ru-RU" sz="2000" b="1" dirty="0" smtClean="0">
                <a:solidFill>
                  <a:srgbClr val="156522"/>
                </a:solidFill>
                <a:latin typeface="Times New Roman" pitchFamily="18" charset="0"/>
                <a:cs typeface="Times New Roman" pitchFamily="18" charset="0"/>
              </a:rPr>
              <a:t>Автомобилестроение. </a:t>
            </a:r>
            <a:r>
              <a:rPr lang="ru-RU" sz="2000" i="1" dirty="0">
                <a:solidFill>
                  <a:srgbClr val="0070C0"/>
                </a:solidFill>
                <a:latin typeface="Times New Roman" pitchFamily="18" charset="0"/>
                <a:cs typeface="Times New Roman" pitchFamily="18" charset="0"/>
              </a:rPr>
              <a:t> </a:t>
            </a:r>
            <a:endParaRPr lang="ru-RU" sz="2000" i="1" dirty="0" smtClean="0">
              <a:solidFill>
                <a:srgbClr val="0070C0"/>
              </a:solidFill>
              <a:latin typeface="Times New Roman" pitchFamily="18" charset="0"/>
              <a:cs typeface="Times New Roman" pitchFamily="18" charset="0"/>
            </a:endParaRPr>
          </a:p>
          <a:p>
            <a:r>
              <a:rPr lang="ru-RU" sz="2000" i="1" dirty="0" smtClean="0">
                <a:solidFill>
                  <a:srgbClr val="0070C0"/>
                </a:solidFill>
                <a:latin typeface="Times New Roman" pitchFamily="18" charset="0"/>
                <a:cs typeface="Times New Roman" pitchFamily="18" charset="0"/>
              </a:rPr>
              <a:t> Находится на испытаниях главная передача на автомобиле БЕЛАЗ-7555</a:t>
            </a:r>
          </a:p>
          <a:p>
            <a:endParaRPr lang="ru-RU" sz="2000" i="1" dirty="0" smtClean="0">
              <a:solidFill>
                <a:srgbClr val="0070C0"/>
              </a:solidFill>
              <a:latin typeface="Times New Roman" pitchFamily="18" charset="0"/>
              <a:cs typeface="Times New Roman" pitchFamily="18" charset="0"/>
            </a:endParaRPr>
          </a:p>
          <a:p>
            <a:r>
              <a:rPr lang="ru-RU" sz="2000" b="1" dirty="0" smtClean="0">
                <a:solidFill>
                  <a:srgbClr val="156522"/>
                </a:solidFill>
                <a:latin typeface="Times New Roman" pitchFamily="18" charset="0"/>
                <a:cs typeface="Times New Roman" pitchFamily="18" charset="0"/>
              </a:rPr>
              <a:t>ЖД-транспорт. </a:t>
            </a:r>
          </a:p>
          <a:p>
            <a:r>
              <a:rPr lang="ru-RU" sz="2000" i="1" dirty="0" smtClean="0">
                <a:solidFill>
                  <a:srgbClr val="0070C0"/>
                </a:solidFill>
                <a:latin typeface="Times New Roman" pitchFamily="18" charset="0"/>
                <a:cs typeface="Times New Roman" pitchFamily="18" charset="0"/>
              </a:rPr>
              <a:t>с 2011 года находится в эксплуатации МПТ-6 с тяговыми редукторами с ЭЦЗ</a:t>
            </a:r>
            <a:endParaRPr lang="ru-RU" sz="2000" i="1" dirty="0">
              <a:solidFill>
                <a:srgbClr val="0070C0"/>
              </a:solidFill>
            </a:endParaRPr>
          </a:p>
        </p:txBody>
      </p:sp>
    </p:spTree>
    <p:extLst>
      <p:ext uri="{BB962C8B-B14F-4D97-AF65-F5344CB8AC3E}">
        <p14:creationId xmlns:p14="http://schemas.microsoft.com/office/powerpoint/2010/main" val="15777243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p:cNvSpPr>
            <a:spLocks noGrp="1"/>
          </p:cNvSpPr>
          <p:nvPr>
            <p:ph type="ftr" sz="quarter" idx="11"/>
          </p:nvPr>
        </p:nvSpPr>
        <p:spPr/>
        <p:txBody>
          <a:bodyPr/>
          <a:lstStyle/>
          <a:p>
            <a:pPr>
              <a:defRPr/>
            </a:pPr>
            <a:r>
              <a:rPr lang="en-US" smtClean="0"/>
              <a:t>www.ec-gearing.ru</a:t>
            </a:r>
            <a:endParaRPr lang="ru-RU"/>
          </a:p>
        </p:txBody>
      </p:sp>
      <p:sp>
        <p:nvSpPr>
          <p:cNvPr id="5" name="TextBox 4"/>
          <p:cNvSpPr txBox="1"/>
          <p:nvPr/>
        </p:nvSpPr>
        <p:spPr>
          <a:xfrm>
            <a:off x="817738" y="1484784"/>
            <a:ext cx="10825622" cy="4678204"/>
          </a:xfrm>
          <a:prstGeom prst="rect">
            <a:avLst/>
          </a:prstGeom>
          <a:noFill/>
        </p:spPr>
        <p:txBody>
          <a:bodyPr wrap="square" rtlCol="0">
            <a:spAutoFit/>
          </a:bodyPr>
          <a:lstStyle/>
          <a:p>
            <a:pPr marL="285750" lvl="0" indent="-285750">
              <a:buFont typeface="Wingdings" pitchFamily="2" charset="2"/>
              <a:buChar char="Ø"/>
            </a:pPr>
            <a:r>
              <a:rPr lang="ru-RU" sz="2000" dirty="0" smtClean="0"/>
              <a:t>Разработать </a:t>
            </a:r>
            <a:r>
              <a:rPr lang="ru-RU" sz="2000" b="1" dirty="0"/>
              <a:t>стандарт геометрии </a:t>
            </a:r>
            <a:r>
              <a:rPr lang="ru-RU" sz="2000" dirty="0"/>
              <a:t>ЭЦЗ для обеспечения возможности общения специалистов между собой</a:t>
            </a:r>
            <a:r>
              <a:rPr lang="ru-RU" sz="2000" dirty="0" smtClean="0"/>
              <a:t>.</a:t>
            </a:r>
          </a:p>
          <a:p>
            <a:pPr lvl="0"/>
            <a:endParaRPr lang="ru-RU" sz="2000" dirty="0"/>
          </a:p>
          <a:p>
            <a:pPr marL="285750" lvl="0" indent="-285750">
              <a:buFont typeface="Wingdings" pitchFamily="2" charset="2"/>
              <a:buChar char="Ø"/>
            </a:pPr>
            <a:r>
              <a:rPr lang="ru-RU" sz="2000" dirty="0"/>
              <a:t>Разработать рекомендации по </a:t>
            </a:r>
            <a:r>
              <a:rPr lang="ru-RU" sz="2000" b="1" dirty="0"/>
              <a:t>прочностным расчетам </a:t>
            </a:r>
            <a:r>
              <a:rPr lang="ru-RU" sz="2000" dirty="0"/>
              <a:t>ЭЦЗ, включающие эмпирические </a:t>
            </a:r>
            <a:r>
              <a:rPr lang="ru-RU" sz="2000" dirty="0" smtClean="0"/>
              <a:t>данные</a:t>
            </a:r>
            <a:r>
              <a:rPr lang="ru-RU" sz="2000" dirty="0"/>
              <a:t>, учитывающие работу ЭЦЗ в различных условиях</a:t>
            </a:r>
            <a:r>
              <a:rPr lang="ru-RU" sz="2000" dirty="0" smtClean="0"/>
              <a:t>.</a:t>
            </a:r>
          </a:p>
          <a:p>
            <a:pPr lvl="0"/>
            <a:endParaRPr lang="ru-RU" sz="2000" dirty="0"/>
          </a:p>
          <a:p>
            <a:pPr marL="285750" lvl="0" indent="-285750">
              <a:buFont typeface="Wingdings" pitchFamily="2" charset="2"/>
              <a:buChar char="Ø"/>
            </a:pPr>
            <a:r>
              <a:rPr lang="ru-RU" sz="2000" dirty="0"/>
              <a:t>Разработать </a:t>
            </a:r>
            <a:r>
              <a:rPr lang="ru-RU" sz="2000" b="1" dirty="0"/>
              <a:t>программное обеспечение </a:t>
            </a:r>
            <a:r>
              <a:rPr lang="ru-RU" sz="2000" dirty="0"/>
              <a:t>позволяющее:</a:t>
            </a:r>
          </a:p>
          <a:p>
            <a:pPr marL="1343025" lvl="0" indent="-352425">
              <a:buFont typeface="Wingdings" pitchFamily="2" charset="2"/>
              <a:buChar char="§"/>
              <a:tabLst>
                <a:tab pos="1257300" algn="l"/>
              </a:tabLst>
            </a:pPr>
            <a:r>
              <a:rPr lang="ru-RU" sz="2000" dirty="0"/>
              <a:t>проводить </a:t>
            </a:r>
            <a:r>
              <a:rPr lang="ru-RU" sz="2000" b="1" i="1" dirty="0"/>
              <a:t>прочностной расчет </a:t>
            </a:r>
            <a:r>
              <a:rPr lang="ru-RU" sz="2000" dirty="0"/>
              <a:t>передач с ЭЦЗ.</a:t>
            </a:r>
          </a:p>
          <a:p>
            <a:pPr marL="1343025" lvl="0" indent="-352425">
              <a:buFont typeface="Wingdings" pitchFamily="2" charset="2"/>
              <a:buChar char="§"/>
              <a:tabLst>
                <a:tab pos="1257300" algn="l"/>
              </a:tabLst>
            </a:pPr>
            <a:r>
              <a:rPr lang="ru-RU" sz="2000" dirty="0"/>
              <a:t>создавать твердотельные </a:t>
            </a:r>
            <a:r>
              <a:rPr lang="ru-RU" sz="2000" b="1" i="1" dirty="0"/>
              <a:t>3</a:t>
            </a:r>
            <a:r>
              <a:rPr lang="en-US" sz="2000" b="1" i="1" dirty="0"/>
              <a:t>D</a:t>
            </a:r>
            <a:r>
              <a:rPr lang="ru-RU" sz="2000" b="1" i="1" dirty="0"/>
              <a:t> модели </a:t>
            </a:r>
            <a:r>
              <a:rPr lang="ru-RU" sz="2000" dirty="0"/>
              <a:t>зубчатых колес с ЭЦЗ для облегчения применения их при проектировании зубчатых механизмов.</a:t>
            </a:r>
          </a:p>
          <a:p>
            <a:pPr marL="1343025" lvl="0" indent="-352425">
              <a:buFont typeface="Wingdings" pitchFamily="2" charset="2"/>
              <a:buChar char="§"/>
              <a:tabLst>
                <a:tab pos="1257300" algn="l"/>
              </a:tabLst>
            </a:pPr>
            <a:r>
              <a:rPr lang="ru-RU" sz="2000" dirty="0"/>
              <a:t>моделировать</a:t>
            </a:r>
            <a:r>
              <a:rPr lang="ru-RU" sz="2000" b="1" i="1" dirty="0"/>
              <a:t> инструмент </a:t>
            </a:r>
            <a:r>
              <a:rPr lang="ru-RU" sz="2000" dirty="0"/>
              <a:t>для обработки зубчатых колес с ЭЦЗ (профильный концевой, дисковый, червячный).</a:t>
            </a:r>
          </a:p>
          <a:p>
            <a:pPr marL="1343025" lvl="0" indent="-352425">
              <a:buFont typeface="Wingdings" pitchFamily="2" charset="2"/>
              <a:buChar char="§"/>
              <a:tabLst>
                <a:tab pos="1257300" algn="l"/>
              </a:tabLst>
            </a:pPr>
            <a:r>
              <a:rPr lang="ru-RU" sz="2000" dirty="0"/>
              <a:t>составлять управляющие программы для </a:t>
            </a:r>
            <a:r>
              <a:rPr lang="ru-RU" sz="2000" b="1" i="1" dirty="0"/>
              <a:t>станков с ЧПУ </a:t>
            </a:r>
            <a:r>
              <a:rPr lang="ru-RU" sz="2000" dirty="0"/>
              <a:t>для обработки зубчатых колес с ЭЦЗ.</a:t>
            </a:r>
          </a:p>
          <a:p>
            <a:endParaRPr lang="ru-RU" dirty="0"/>
          </a:p>
        </p:txBody>
      </p:sp>
      <p:sp>
        <p:nvSpPr>
          <p:cNvPr id="7" name="Прямоугольник 6"/>
          <p:cNvSpPr/>
          <p:nvPr/>
        </p:nvSpPr>
        <p:spPr>
          <a:xfrm>
            <a:off x="223198" y="432000"/>
            <a:ext cx="10261515" cy="369332"/>
          </a:xfrm>
          <a:prstGeom prst="rect">
            <a:avLst/>
          </a:prstGeom>
          <a:solidFill>
            <a:srgbClr val="C00000">
              <a:alpha val="14902"/>
            </a:srgbClr>
          </a:solidFill>
        </p:spPr>
        <p:txBody>
          <a:bodyPr wrap="square">
            <a:spAutoFit/>
          </a:bodyPr>
          <a:lstStyle/>
          <a:p>
            <a:r>
              <a:rPr lang="ru-RU" b="1" cap="all"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Мероприятия для внедрения  ЭЦ-</a:t>
            </a:r>
            <a:r>
              <a:rPr lang="ru-RU" sz="1600" b="1" cap="all"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Зацепления</a:t>
            </a:r>
            <a:endParaRPr lang="ru-RU" sz="1600" b="1" cap="all"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506163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51809CA1-E30D-4C79-A138-43B16E0390E6}" type="slidenum">
              <a:rPr lang="ru-RU" smtClean="0"/>
              <a:pPr/>
              <a:t>25</a:t>
            </a:fld>
            <a:endParaRPr lang="ru-RU"/>
          </a:p>
        </p:txBody>
      </p:sp>
      <p:sp>
        <p:nvSpPr>
          <p:cNvPr id="3" name="Прямоугольник 2"/>
          <p:cNvSpPr/>
          <p:nvPr/>
        </p:nvSpPr>
        <p:spPr>
          <a:xfrm>
            <a:off x="223198" y="432000"/>
            <a:ext cx="10261515" cy="369332"/>
          </a:xfrm>
          <a:prstGeom prst="rect">
            <a:avLst/>
          </a:prstGeom>
          <a:solidFill>
            <a:srgbClr val="C00000">
              <a:alpha val="14902"/>
            </a:srgbClr>
          </a:solidFill>
        </p:spPr>
        <p:txBody>
          <a:bodyPr wrap="square">
            <a:spAutoFit/>
          </a:bodyPr>
          <a:lstStyle/>
          <a:p>
            <a:r>
              <a:rPr lang="ru-RU" b="1" cap="all"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Рекомендации комиссии по научно-технической приемке</a:t>
            </a:r>
            <a:endParaRPr lang="ru-RU" b="1" cap="all"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5" name="Прямоугольник 4"/>
          <p:cNvSpPr/>
          <p:nvPr/>
        </p:nvSpPr>
        <p:spPr>
          <a:xfrm>
            <a:off x="659219" y="1431276"/>
            <a:ext cx="10834576" cy="4524315"/>
          </a:xfrm>
          <a:prstGeom prst="rect">
            <a:avLst/>
          </a:prstGeom>
        </p:spPr>
        <p:txBody>
          <a:bodyPr wrap="square">
            <a:spAutoFit/>
          </a:bodyPr>
          <a:lstStyle/>
          <a:p>
            <a:pPr marL="342900" indent="-342900">
              <a:buAutoNum type="arabicPeriod"/>
            </a:pPr>
            <a:r>
              <a:rPr lang="ru-RU" dirty="0" smtClean="0"/>
              <a:t>Признать </a:t>
            </a:r>
            <a:r>
              <a:rPr lang="ru-RU" dirty="0"/>
              <a:t>результаты </a:t>
            </a:r>
            <a:r>
              <a:rPr lang="ru-RU" dirty="0" err="1"/>
              <a:t>аванпроекта</a:t>
            </a:r>
            <a:r>
              <a:rPr lang="ru-RU" dirty="0"/>
              <a:t> успешными, имеющими большую практическую значимость. Учитывая огромный рынок редукторов, увеличение показателей приведет к огромному экономическому эффекту в машиностроении в целом. </a:t>
            </a:r>
            <a:endParaRPr lang="ru-RU" dirty="0" smtClean="0"/>
          </a:p>
          <a:p>
            <a:endParaRPr lang="ru-RU" dirty="0" smtClean="0"/>
          </a:p>
          <a:p>
            <a:pPr marL="342900" indent="-342900">
              <a:buAutoNum type="arabicPeriod" startAt="2"/>
            </a:pPr>
            <a:r>
              <a:rPr lang="ru-RU" dirty="0" smtClean="0"/>
              <a:t>Рекомендовать </a:t>
            </a:r>
            <a:r>
              <a:rPr lang="ru-RU" dirty="0"/>
              <a:t>продолжение работы над проектом для решения следующих задач</a:t>
            </a:r>
            <a:r>
              <a:rPr lang="ru-RU" dirty="0" smtClean="0"/>
              <a:t>:</a:t>
            </a:r>
          </a:p>
          <a:p>
            <a:endParaRPr lang="ru-RU" sz="800" dirty="0"/>
          </a:p>
          <a:p>
            <a:pPr lvl="0"/>
            <a:r>
              <a:rPr lang="ru-RU" dirty="0" smtClean="0"/>
              <a:t>        -  Выяснить </a:t>
            </a:r>
            <a:r>
              <a:rPr lang="ru-RU" dirty="0"/>
              <a:t>причину повышенных </a:t>
            </a:r>
            <a:r>
              <a:rPr lang="ru-RU" dirty="0" err="1"/>
              <a:t>виброакустических</a:t>
            </a:r>
            <a:r>
              <a:rPr lang="ru-RU" dirty="0"/>
              <a:t> показателей исследуемого редуктора, и доработать технологию изготовления зубчатых ЭЦ-колес, обеспечивающую теоретически низкие уровни шума. </a:t>
            </a:r>
          </a:p>
          <a:p>
            <a:pPr lvl="0"/>
            <a:r>
              <a:rPr lang="ru-RU" dirty="0" smtClean="0"/>
              <a:t>        - Разработать </a:t>
            </a:r>
            <a:r>
              <a:rPr lang="ru-RU" dirty="0"/>
              <a:t>разновидности технологии нарезания ЭЦ зубьев  для различного станочного парка, выявить оптимальную с точки зрения себестоимости  технологию. </a:t>
            </a:r>
          </a:p>
          <a:p>
            <a:pPr lvl="0"/>
            <a:r>
              <a:rPr lang="ru-RU" dirty="0" smtClean="0"/>
              <a:t>        - Разработать </a:t>
            </a:r>
            <a:r>
              <a:rPr lang="ru-RU" dirty="0"/>
              <a:t>техдокументацию на один из наиболее востребованных серийно выпускаемых редукторов общепромышленного применения  для одного из редукторных заводов России, имеющего </a:t>
            </a:r>
            <a:r>
              <a:rPr lang="ru-RU" dirty="0" err="1"/>
              <a:t>зубошлифовальное</a:t>
            </a:r>
            <a:r>
              <a:rPr lang="ru-RU" dirty="0"/>
              <a:t> оборудование.  Освоить выпуск опытной партии редукторов с дальнейшим переходом на серийное производство. </a:t>
            </a:r>
          </a:p>
          <a:p>
            <a:endParaRPr lang="ru-RU" dirty="0"/>
          </a:p>
        </p:txBody>
      </p:sp>
    </p:spTree>
    <p:extLst>
      <p:ext uri="{BB962C8B-B14F-4D97-AF65-F5344CB8AC3E}">
        <p14:creationId xmlns:p14="http://schemas.microsoft.com/office/powerpoint/2010/main" val="42706892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51809CA1-E30D-4C79-A138-43B16E0390E6}" type="slidenum">
              <a:rPr lang="ru-RU" smtClean="0"/>
              <a:pPr/>
              <a:t>26</a:t>
            </a:fld>
            <a:endParaRPr lang="ru-RU"/>
          </a:p>
        </p:txBody>
      </p:sp>
      <p:sp>
        <p:nvSpPr>
          <p:cNvPr id="3" name="Прямоугольник 2"/>
          <p:cNvSpPr/>
          <p:nvPr/>
        </p:nvSpPr>
        <p:spPr>
          <a:xfrm>
            <a:off x="223198" y="432000"/>
            <a:ext cx="10261515" cy="369332"/>
          </a:xfrm>
          <a:prstGeom prst="rect">
            <a:avLst/>
          </a:prstGeom>
          <a:solidFill>
            <a:srgbClr val="C00000">
              <a:alpha val="14902"/>
            </a:srgbClr>
          </a:solidFill>
        </p:spPr>
        <p:txBody>
          <a:bodyPr wrap="square">
            <a:spAutoFit/>
          </a:bodyPr>
          <a:lstStyle/>
          <a:p>
            <a:endParaRPr lang="ru-RU" b="1" cap="all"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5" name="Заголовок 1"/>
          <p:cNvSpPr txBox="1">
            <a:spLocks/>
          </p:cNvSpPr>
          <p:nvPr/>
        </p:nvSpPr>
        <p:spPr>
          <a:xfrm>
            <a:off x="3302080" y="1736593"/>
            <a:ext cx="5806988" cy="864096"/>
          </a:xfrm>
          <a:prstGeom prst="rect">
            <a:avLst/>
          </a:prstGeom>
          <a:ln>
            <a:miter lim="800000"/>
            <a:headEnd/>
            <a:tailEnd/>
          </a:ln>
          <a:extLst/>
        </p:spPr>
        <p:txBody>
          <a:bodyPr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ru-RU"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Спасибо за внимание</a:t>
            </a:r>
            <a:endParaRPr lang="ru-RU"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6" name="Объект 2"/>
          <p:cNvSpPr txBox="1">
            <a:spLocks/>
          </p:cNvSpPr>
          <p:nvPr/>
        </p:nvSpPr>
        <p:spPr>
          <a:xfrm>
            <a:off x="2331706" y="2600689"/>
            <a:ext cx="7453313" cy="15843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ru-RU" altLang="ru-RU" sz="4400" b="1" i="1" dirty="0" smtClean="0"/>
              <a:t>ЭЦ-зацепление и механизмы </a:t>
            </a:r>
            <a:r>
              <a:rPr lang="ru-RU" altLang="ru-RU" dirty="0" smtClean="0"/>
              <a:t>на его основе – это не импортозамещающее,   а опережающее машиностроение!</a:t>
            </a:r>
          </a:p>
          <a:p>
            <a:pPr lvl="1"/>
            <a:endParaRPr lang="ru-RU" altLang="ru-RU" sz="1600" dirty="0" smtClean="0"/>
          </a:p>
          <a:p>
            <a:pPr lvl="1"/>
            <a:endParaRPr lang="ru-RU" altLang="ru-RU" sz="1600" dirty="0"/>
          </a:p>
        </p:txBody>
      </p:sp>
      <p:sp>
        <p:nvSpPr>
          <p:cNvPr id="7" name="TextBox 13"/>
          <p:cNvSpPr txBox="1">
            <a:spLocks noChangeArrowheads="1"/>
          </p:cNvSpPr>
          <p:nvPr/>
        </p:nvSpPr>
        <p:spPr bwMode="auto">
          <a:xfrm>
            <a:off x="3698543" y="4706009"/>
            <a:ext cx="47196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1600" b="1" dirty="0"/>
              <a:t>ЗАО «Технология маркет»</a:t>
            </a:r>
          </a:p>
          <a:p>
            <a:pPr eaLnBrk="1" hangingPunct="1"/>
            <a:r>
              <a:rPr lang="ru-RU" altLang="ru-RU" sz="1600" dirty="0"/>
              <a:t>Адрес:	</a:t>
            </a:r>
            <a:r>
              <a:rPr lang="en-US" altLang="ru-RU" sz="1600" dirty="0"/>
              <a:t>   </a:t>
            </a:r>
            <a:r>
              <a:rPr lang="ru-RU" altLang="ru-RU" sz="1600" dirty="0"/>
              <a:t>634021, РФ, г. Томск, </a:t>
            </a:r>
          </a:p>
          <a:p>
            <a:pPr eaLnBrk="1" hangingPunct="1"/>
            <a:r>
              <a:rPr lang="ru-RU" altLang="ru-RU" sz="1600" dirty="0"/>
              <a:t>пр. Академически 8/8</a:t>
            </a:r>
          </a:p>
          <a:p>
            <a:pPr eaLnBrk="1" hangingPunct="1"/>
            <a:r>
              <a:rPr lang="ru-RU" altLang="ru-RU" sz="1600" dirty="0"/>
              <a:t>Тел.</a:t>
            </a:r>
            <a:r>
              <a:rPr lang="en-US" altLang="ru-RU" sz="1600" dirty="0"/>
              <a:t>:</a:t>
            </a:r>
            <a:r>
              <a:rPr lang="ru-RU" altLang="ru-RU" sz="1600" dirty="0"/>
              <a:t> 	</a:t>
            </a:r>
            <a:r>
              <a:rPr lang="en-US" altLang="ru-RU" sz="1600" dirty="0"/>
              <a:t>   </a:t>
            </a:r>
            <a:r>
              <a:rPr lang="ru-RU" altLang="ru-RU" sz="1600" dirty="0"/>
              <a:t>(3822) 701-401, 70</a:t>
            </a:r>
            <a:r>
              <a:rPr lang="en-US" altLang="ru-RU" sz="1600" dirty="0"/>
              <a:t>1</a:t>
            </a:r>
            <a:r>
              <a:rPr lang="ru-RU" altLang="ru-RU" sz="1600" dirty="0"/>
              <a:t>-402, 300-510</a:t>
            </a:r>
          </a:p>
          <a:p>
            <a:pPr eaLnBrk="1" hangingPunct="1"/>
            <a:r>
              <a:rPr lang="en-US" altLang="ru-RU" sz="1600" dirty="0"/>
              <a:t>E-mail: </a:t>
            </a:r>
            <a:r>
              <a:rPr lang="ru-RU" altLang="ru-RU" sz="1600" dirty="0"/>
              <a:t>	</a:t>
            </a:r>
            <a:r>
              <a:rPr lang="en-US" altLang="ru-RU" sz="1600" dirty="0"/>
              <a:t>   </a:t>
            </a:r>
            <a:r>
              <a:rPr lang="en-US" altLang="ru-RU" sz="1600" dirty="0" err="1">
                <a:solidFill>
                  <a:srgbClr val="0070C0"/>
                </a:solidFill>
              </a:rPr>
              <a:t>tm@ec</a:t>
            </a:r>
            <a:r>
              <a:rPr lang="ru-RU" altLang="ru-RU" sz="1600" dirty="0">
                <a:solidFill>
                  <a:srgbClr val="0070C0"/>
                </a:solidFill>
              </a:rPr>
              <a:t>-</a:t>
            </a:r>
            <a:r>
              <a:rPr lang="en-US" altLang="ru-RU" sz="1600" dirty="0">
                <a:solidFill>
                  <a:srgbClr val="0070C0"/>
                </a:solidFill>
              </a:rPr>
              <a:t>gearing.ru</a:t>
            </a:r>
          </a:p>
          <a:p>
            <a:pPr eaLnBrk="1" hangingPunct="1"/>
            <a:r>
              <a:rPr lang="ru-RU" altLang="ru-RU" sz="1600" dirty="0"/>
              <a:t>Интернет:  </a:t>
            </a:r>
            <a:r>
              <a:rPr lang="en-US" altLang="ru-RU" sz="1600" dirty="0">
                <a:solidFill>
                  <a:srgbClr val="0070C0"/>
                </a:solidFill>
              </a:rPr>
              <a:t>www.ec-gearing.ru</a:t>
            </a:r>
            <a:endParaRPr lang="ru-RU" altLang="ru-RU" sz="1600" dirty="0">
              <a:solidFill>
                <a:srgbClr val="0070C0"/>
              </a:solidFill>
            </a:endParaRPr>
          </a:p>
        </p:txBody>
      </p:sp>
      <p:graphicFrame>
        <p:nvGraphicFramePr>
          <p:cNvPr id="8" name="Объект 7"/>
          <p:cNvGraphicFramePr>
            <a:graphicFrameLocks noChangeAspect="1"/>
          </p:cNvGraphicFramePr>
          <p:nvPr>
            <p:extLst>
              <p:ext uri="{D42A27DB-BD31-4B8C-83A1-F6EECF244321}">
                <p14:modId xmlns:p14="http://schemas.microsoft.com/office/powerpoint/2010/main" val="3081766051"/>
              </p:ext>
            </p:extLst>
          </p:nvPr>
        </p:nvGraphicFramePr>
        <p:xfrm>
          <a:off x="1270462" y="4706009"/>
          <a:ext cx="2122488" cy="1536700"/>
        </p:xfrm>
        <a:graphic>
          <a:graphicData uri="http://schemas.openxmlformats.org/presentationml/2006/ole">
            <mc:AlternateContent xmlns:mc="http://schemas.openxmlformats.org/markup-compatibility/2006">
              <mc:Choice xmlns:v="urn:schemas-microsoft-com:vml" Requires="v">
                <p:oleObj spid="_x0000_s6176" name="CorelDRAW" r:id="rId3" imgW="2812624" imgH="2030400" progId="CorelDRAW.Graphic.13">
                  <p:embed/>
                </p:oleObj>
              </mc:Choice>
              <mc:Fallback>
                <p:oleObj name="CorelDRAW" r:id="rId3" imgW="2812624" imgH="2030400" progId="CorelDRAW.Graphic.13">
                  <p:embed/>
                  <p:pic>
                    <p:nvPicPr>
                      <p:cNvPr id="0" name="Объект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462" y="4706009"/>
                        <a:ext cx="2122488"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9731594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p:cNvSpPr/>
          <p:nvPr/>
        </p:nvSpPr>
        <p:spPr>
          <a:xfrm>
            <a:off x="223199" y="456939"/>
            <a:ext cx="10261515" cy="338554"/>
          </a:xfrm>
          <a:prstGeom prst="rect">
            <a:avLst/>
          </a:prstGeom>
          <a:solidFill>
            <a:srgbClr val="C00000">
              <a:alpha val="14902"/>
            </a:srgbClr>
          </a:solidFill>
        </p:spPr>
        <p:txBody>
          <a:bodyPr wrap="square">
            <a:spAutoFit/>
          </a:bodyPr>
          <a:lstStyle/>
          <a:p>
            <a:r>
              <a:rPr lang="ru-RU" sz="1600"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ОБЗОР РЫНКА РЕДУКТОРОВ</a:t>
            </a:r>
            <a:endParaRPr lang="ru-RU" sz="16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 name="AutoShape 4" descr="Картинки по запросу новосибирский государственный университет логотип"/>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dirty="0"/>
          </a:p>
        </p:txBody>
      </p:sp>
      <p:sp>
        <p:nvSpPr>
          <p:cNvPr id="7" name="Прямоугольник 6"/>
          <p:cNvSpPr/>
          <p:nvPr/>
        </p:nvSpPr>
        <p:spPr>
          <a:xfrm>
            <a:off x="587375" y="941238"/>
            <a:ext cx="11282892" cy="388747"/>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latin typeface="Times New Roman" panose="02020603050405020304" pitchFamily="18" charset="0"/>
                <a:cs typeface="Times New Roman" panose="02020603050405020304" pitchFamily="18" charset="0"/>
              </a:rPr>
              <a:t>Анализ </a:t>
            </a:r>
            <a:r>
              <a:rPr lang="ru-RU" dirty="0" smtClean="0">
                <a:solidFill>
                  <a:schemeClr val="tx1"/>
                </a:solidFill>
                <a:latin typeface="Times New Roman" panose="02020603050405020304" pitchFamily="18" charset="0"/>
                <a:cs typeface="Times New Roman" panose="02020603050405020304" pitchFamily="18" charset="0"/>
              </a:rPr>
              <a:t>потребности промышленности в редукторах в зависимости от передаточного отношения</a:t>
            </a:r>
          </a:p>
        </p:txBody>
      </p:sp>
      <p:pic>
        <p:nvPicPr>
          <p:cNvPr id="9" name="Рисунок 8" descr="C:\Users\ZNV\Desktop\Снимок.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8637" y="1395412"/>
            <a:ext cx="7701603" cy="5273548"/>
          </a:xfrm>
          <a:prstGeom prst="rect">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ln>
            <a:noFill/>
          </a:ln>
        </p:spPr>
      </p:pic>
      <p:sp>
        <p:nvSpPr>
          <p:cNvPr id="10" name="Прямоугольник 9"/>
          <p:cNvSpPr/>
          <p:nvPr/>
        </p:nvSpPr>
        <p:spPr>
          <a:xfrm>
            <a:off x="7322456" y="1995055"/>
            <a:ext cx="3894667" cy="2683823"/>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latin typeface="Times New Roman" panose="02020603050405020304" pitchFamily="18" charset="0"/>
                <a:cs typeface="Times New Roman" panose="02020603050405020304" pitchFamily="18" charset="0"/>
              </a:rPr>
              <a:t>Наибольшая </a:t>
            </a:r>
            <a:r>
              <a:rPr lang="ru-RU" dirty="0">
                <a:solidFill>
                  <a:schemeClr val="tx1"/>
                </a:solidFill>
                <a:latin typeface="Times New Roman" panose="02020603050405020304" pitchFamily="18" charset="0"/>
                <a:cs typeface="Times New Roman" panose="02020603050405020304" pitchFamily="18" charset="0"/>
              </a:rPr>
              <a:t>доля потребности относится к редукторам с передаточными числами </a:t>
            </a:r>
            <a:r>
              <a:rPr lang="ru-RU" dirty="0" smtClean="0">
                <a:solidFill>
                  <a:schemeClr val="tx1"/>
                </a:solidFill>
                <a:latin typeface="Times New Roman" panose="02020603050405020304" pitchFamily="18" charset="0"/>
                <a:cs typeface="Times New Roman" panose="02020603050405020304" pitchFamily="18" charset="0"/>
              </a:rPr>
              <a:t>11,5-40 Общая </a:t>
            </a:r>
            <a:r>
              <a:rPr lang="ru-RU" dirty="0">
                <a:solidFill>
                  <a:schemeClr val="tx1"/>
                </a:solidFill>
                <a:latin typeface="Times New Roman" panose="02020603050405020304" pitchFamily="18" charset="0"/>
                <a:cs typeface="Times New Roman" panose="02020603050405020304" pitchFamily="18" charset="0"/>
              </a:rPr>
              <a:t>доля потребности составляет более 54 %.</a:t>
            </a:r>
            <a:endParaRPr lang="ru-RU" dirty="0" smtClean="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3771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p:cNvSpPr/>
          <p:nvPr/>
        </p:nvSpPr>
        <p:spPr>
          <a:xfrm>
            <a:off x="223199" y="456939"/>
            <a:ext cx="10261515" cy="338554"/>
          </a:xfrm>
          <a:prstGeom prst="rect">
            <a:avLst/>
          </a:prstGeom>
          <a:solidFill>
            <a:srgbClr val="C00000">
              <a:alpha val="14902"/>
            </a:srgbClr>
          </a:solidFill>
        </p:spPr>
        <p:txBody>
          <a:bodyPr wrap="square">
            <a:spAutoFit/>
          </a:bodyPr>
          <a:lstStyle/>
          <a:p>
            <a:r>
              <a:rPr lang="ru-RU" sz="1600"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ОБЗОР РЫНКА РЕДУКТОРОВ</a:t>
            </a:r>
            <a:endParaRPr lang="ru-RU" sz="16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 name="AutoShape 4" descr="Картинки по запросу новосибирский государственный университет логотип"/>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dirty="0"/>
          </a:p>
        </p:txBody>
      </p:sp>
      <p:sp>
        <p:nvSpPr>
          <p:cNvPr id="8" name="Прямоугольник 7"/>
          <p:cNvSpPr/>
          <p:nvPr/>
        </p:nvSpPr>
        <p:spPr>
          <a:xfrm>
            <a:off x="384140" y="881971"/>
            <a:ext cx="11122060" cy="904496"/>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dirty="0" smtClean="0">
                <a:solidFill>
                  <a:schemeClr val="tx1"/>
                </a:solidFill>
                <a:latin typeface="Times New Roman" panose="02020603050405020304" pitchFamily="18" charset="0"/>
                <a:cs typeface="Times New Roman" panose="02020603050405020304" pitchFamily="18" charset="0"/>
              </a:rPr>
              <a:t>Характеристики редуктора, подходящего для проведения испытаний:</a:t>
            </a:r>
          </a:p>
          <a:p>
            <a:pPr marL="285750" indent="-285750" algn="just">
              <a:buFont typeface="Times New Roman" pitchFamily="18" charset="0"/>
              <a:buChar char="−"/>
            </a:pPr>
            <a:r>
              <a:rPr lang="ru-RU" dirty="0" smtClean="0">
                <a:solidFill>
                  <a:schemeClr val="tx1"/>
                </a:solidFill>
                <a:latin typeface="Times New Roman" panose="02020603050405020304" pitchFamily="18" charset="0"/>
                <a:cs typeface="Times New Roman" panose="02020603050405020304" pitchFamily="18" charset="0"/>
              </a:rPr>
              <a:t>Межосевое расстояние не более 150 мм</a:t>
            </a:r>
          </a:p>
          <a:p>
            <a:pPr marL="285750" indent="-285750" algn="just">
              <a:buFont typeface="Times New Roman" pitchFamily="18" charset="0"/>
              <a:buChar char="−"/>
            </a:pPr>
            <a:r>
              <a:rPr lang="ru-RU" dirty="0" smtClean="0">
                <a:solidFill>
                  <a:schemeClr val="tx1"/>
                </a:solidFill>
                <a:latin typeface="Times New Roman" panose="02020603050405020304" pitchFamily="18" charset="0"/>
                <a:cs typeface="Times New Roman" panose="02020603050405020304" pitchFamily="18" charset="0"/>
              </a:rPr>
              <a:t>Масса составных деталей не более 30 кг</a:t>
            </a:r>
            <a:endParaRPr lang="ru-RU" dirty="0">
              <a:solidFill>
                <a:schemeClr val="tx1"/>
              </a:solidFill>
              <a:latin typeface="Times New Roman" panose="02020603050405020304" pitchFamily="18" charset="0"/>
              <a:cs typeface="Times New Roman" panose="02020603050405020304" pitchFamily="18" charset="0"/>
            </a:endParaRPr>
          </a:p>
        </p:txBody>
      </p:sp>
      <p:graphicFrame>
        <p:nvGraphicFramePr>
          <p:cNvPr id="11" name="Таблица 10"/>
          <p:cNvGraphicFramePr>
            <a:graphicFrameLocks noGrp="1"/>
          </p:cNvGraphicFramePr>
          <p:nvPr>
            <p:extLst>
              <p:ext uri="{D42A27DB-BD31-4B8C-83A1-F6EECF244321}">
                <p14:modId xmlns:p14="http://schemas.microsoft.com/office/powerpoint/2010/main" val="3110377500"/>
              </p:ext>
            </p:extLst>
          </p:nvPr>
        </p:nvGraphicFramePr>
        <p:xfrm>
          <a:off x="832907" y="1786467"/>
          <a:ext cx="10470093" cy="4733089"/>
        </p:xfrm>
        <a:graphic>
          <a:graphicData uri="http://schemas.openxmlformats.org/drawingml/2006/table">
            <a:tbl>
              <a:tblPr firstRow="1" firstCol="1" bandRow="1">
                <a:tableStyleId>{0505E3EF-67EA-436B-97B2-0124C06EBD24}</a:tableStyleId>
              </a:tblPr>
              <a:tblGrid>
                <a:gridCol w="976929"/>
                <a:gridCol w="1399031"/>
                <a:gridCol w="2184400"/>
                <a:gridCol w="1100666"/>
                <a:gridCol w="4809067"/>
              </a:tblGrid>
              <a:tr h="316537">
                <a:tc gridSpan="5">
                  <a:txBody>
                    <a:bodyPr/>
                    <a:lstStyle/>
                    <a:p>
                      <a:pPr marL="0" indent="0" algn="ctr" defTabSz="914400" rtl="0" eaLnBrk="1" latinLnBrk="0" hangingPunct="1">
                        <a:lnSpc>
                          <a:spcPct val="115000"/>
                        </a:lnSpc>
                        <a:spcAft>
                          <a:spcPts val="0"/>
                        </a:spcAft>
                      </a:pPr>
                      <a:r>
                        <a:rPr lang="ru-RU" sz="1800" b="0" kern="1200" dirty="0" smtClean="0">
                          <a:solidFill>
                            <a:schemeClr val="tx1"/>
                          </a:solidFill>
                          <a:effectLst/>
                          <a:latin typeface="Times New Roman" pitchFamily="18" charset="0"/>
                          <a:ea typeface="Times New Roman"/>
                          <a:cs typeface="Times New Roman" pitchFamily="18" charset="0"/>
                        </a:rPr>
                        <a:t>Типы серийно выпускаемых редукторов, удовлетворяющие условиям</a:t>
                      </a:r>
                      <a:endParaRPr lang="ru-RU" sz="1800" b="0" kern="1200" dirty="0">
                        <a:solidFill>
                          <a:schemeClr val="tx1"/>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indent="0" algn="ctr" defTabSz="914400" rtl="0" eaLnBrk="1" latinLnBrk="0" hangingPunct="1">
                        <a:lnSpc>
                          <a:spcPct val="115000"/>
                        </a:lnSpc>
                        <a:spcAft>
                          <a:spcPts val="0"/>
                        </a:spcAft>
                      </a:pPr>
                      <a:endParaRPr lang="ru-RU" sz="1800" b="0" kern="1200" dirty="0">
                        <a:solidFill>
                          <a:schemeClr val="tx1"/>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indent="0" algn="ctr" defTabSz="914400" rtl="0" eaLnBrk="1" latinLnBrk="0" hangingPunct="1">
                        <a:lnSpc>
                          <a:spcPct val="115000"/>
                        </a:lnSpc>
                        <a:spcAft>
                          <a:spcPts val="0"/>
                        </a:spcAft>
                      </a:pPr>
                      <a:endParaRPr lang="ru-RU" sz="1800" b="0" kern="1200" dirty="0">
                        <a:solidFill>
                          <a:schemeClr val="tx1"/>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indent="0" algn="ctr" defTabSz="914400" rtl="0" eaLnBrk="1" latinLnBrk="0" hangingPunct="1">
                        <a:lnSpc>
                          <a:spcPct val="115000"/>
                        </a:lnSpc>
                        <a:spcAft>
                          <a:spcPts val="0"/>
                        </a:spcAft>
                      </a:pPr>
                      <a:endParaRPr lang="ru-RU" sz="1800" b="0" kern="1200" dirty="0">
                        <a:solidFill>
                          <a:schemeClr val="tx1"/>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indent="0" algn="ctr" defTabSz="914400" rtl="0" eaLnBrk="1" latinLnBrk="0" hangingPunct="1">
                        <a:lnSpc>
                          <a:spcPct val="115000"/>
                        </a:lnSpc>
                        <a:spcAft>
                          <a:spcPts val="0"/>
                        </a:spcAft>
                      </a:pPr>
                      <a:endParaRPr lang="ru-RU" sz="1800" b="0" kern="1200" dirty="0">
                        <a:solidFill>
                          <a:schemeClr val="tx1"/>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56264">
                <a:tc>
                  <a:txBody>
                    <a:bodyPr/>
                    <a:lstStyle/>
                    <a:p>
                      <a:pPr marL="0" indent="0" algn="ctr" defTabSz="914400" rtl="0" eaLnBrk="1" latinLnBrk="0" hangingPunct="1">
                        <a:lnSpc>
                          <a:spcPct val="115000"/>
                        </a:lnSpc>
                        <a:spcAft>
                          <a:spcPts val="0"/>
                        </a:spcAft>
                      </a:pPr>
                      <a:r>
                        <a:rPr lang="ru-RU" sz="1800" b="0" kern="1200" dirty="0">
                          <a:effectLst/>
                          <a:latin typeface="Times New Roman" pitchFamily="18" charset="0"/>
                          <a:cs typeface="Times New Roman" pitchFamily="18" charset="0"/>
                        </a:rPr>
                        <a:t>Тип</a:t>
                      </a:r>
                      <a:endParaRPr lang="ru-RU" sz="1800" b="0" kern="1200" dirty="0">
                        <a:solidFill>
                          <a:schemeClr val="tx1"/>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lnSpc>
                          <a:spcPct val="115000"/>
                        </a:lnSpc>
                        <a:spcAft>
                          <a:spcPts val="0"/>
                        </a:spcAft>
                      </a:pPr>
                      <a:r>
                        <a:rPr lang="ru-RU" sz="1800" b="0" kern="1200" dirty="0">
                          <a:effectLst/>
                          <a:latin typeface="Times New Roman" pitchFamily="18" charset="0"/>
                          <a:cs typeface="Times New Roman" pitchFamily="18" charset="0"/>
                        </a:rPr>
                        <a:t>Габарит, мм</a:t>
                      </a:r>
                      <a:endParaRPr lang="ru-RU" sz="1800" b="0" kern="1200" dirty="0">
                        <a:solidFill>
                          <a:schemeClr val="tx1"/>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lnSpc>
                          <a:spcPct val="115000"/>
                        </a:lnSpc>
                        <a:spcAft>
                          <a:spcPts val="0"/>
                        </a:spcAft>
                      </a:pPr>
                      <a:r>
                        <a:rPr lang="ru-RU" sz="1800" b="0" kern="1200" dirty="0">
                          <a:effectLst/>
                          <a:latin typeface="Times New Roman" pitchFamily="18" charset="0"/>
                          <a:cs typeface="Times New Roman" pitchFamily="18" charset="0"/>
                        </a:rPr>
                        <a:t>Момент на тихоходном валу, кН</a:t>
                      </a:r>
                      <a:endParaRPr lang="ru-RU" sz="1800" b="0" kern="1200" dirty="0">
                        <a:solidFill>
                          <a:schemeClr val="tx1"/>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lnSpc>
                          <a:spcPct val="115000"/>
                        </a:lnSpc>
                        <a:spcAft>
                          <a:spcPts val="0"/>
                        </a:spcAft>
                      </a:pPr>
                      <a:r>
                        <a:rPr lang="ru-RU" sz="1800" b="0" kern="1200" dirty="0">
                          <a:effectLst/>
                          <a:latin typeface="Times New Roman" pitchFamily="18" charset="0"/>
                          <a:cs typeface="Times New Roman" pitchFamily="18" charset="0"/>
                        </a:rPr>
                        <a:t>Масса, кг</a:t>
                      </a:r>
                      <a:endParaRPr lang="ru-RU" sz="1800" b="0" kern="1200" dirty="0">
                        <a:solidFill>
                          <a:schemeClr val="tx1"/>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lnSpc>
                          <a:spcPct val="115000"/>
                        </a:lnSpc>
                        <a:spcAft>
                          <a:spcPts val="0"/>
                        </a:spcAft>
                      </a:pPr>
                      <a:r>
                        <a:rPr lang="ru-RU" sz="1800" b="0" kern="1200">
                          <a:effectLst/>
                          <a:latin typeface="Times New Roman" pitchFamily="18" charset="0"/>
                          <a:cs typeface="Times New Roman" pitchFamily="18" charset="0"/>
                        </a:rPr>
                        <a:t>Производитель</a:t>
                      </a:r>
                      <a:endParaRPr lang="ru-RU" sz="1800" b="0" kern="1200">
                        <a:solidFill>
                          <a:schemeClr val="tx1"/>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1744">
                <a:tc>
                  <a:txBody>
                    <a:bodyPr/>
                    <a:lstStyle/>
                    <a:p>
                      <a:pPr marL="0" indent="0" algn="ctr" defTabSz="914400" rtl="0" eaLnBrk="1" latinLnBrk="0" hangingPunct="1">
                        <a:lnSpc>
                          <a:spcPct val="115000"/>
                        </a:lnSpc>
                        <a:spcAft>
                          <a:spcPts val="0"/>
                        </a:spcAft>
                      </a:pPr>
                      <a:r>
                        <a:rPr lang="ru-RU" sz="1800" b="0" kern="1200" dirty="0">
                          <a:effectLst/>
                          <a:latin typeface="Times New Roman" pitchFamily="18" charset="0"/>
                          <a:cs typeface="Times New Roman" pitchFamily="18" charset="0"/>
                        </a:rPr>
                        <a:t>2Ц2</a:t>
                      </a:r>
                      <a:endParaRPr lang="ru-RU" sz="1800" b="0" kern="1200" dirty="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lnSpc>
                          <a:spcPct val="115000"/>
                        </a:lnSpc>
                        <a:spcAft>
                          <a:spcPts val="0"/>
                        </a:spcAft>
                      </a:pPr>
                      <a:r>
                        <a:rPr lang="ru-RU" sz="1800" b="0" kern="1200" dirty="0">
                          <a:effectLst/>
                          <a:latin typeface="Times New Roman" pitchFamily="18" charset="0"/>
                          <a:cs typeface="Times New Roman" pitchFamily="18" charset="0"/>
                        </a:rPr>
                        <a:t>100</a:t>
                      </a:r>
                      <a:endParaRPr lang="ru-RU" sz="1800" b="0" kern="1200" dirty="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lnSpc>
                          <a:spcPct val="115000"/>
                        </a:lnSpc>
                        <a:spcAft>
                          <a:spcPts val="0"/>
                        </a:spcAft>
                      </a:pPr>
                      <a:r>
                        <a:rPr lang="ru-RU" sz="1800" b="0" kern="1200" dirty="0">
                          <a:effectLst/>
                          <a:latin typeface="Times New Roman" pitchFamily="18" charset="0"/>
                          <a:cs typeface="Times New Roman" pitchFamily="18" charset="0"/>
                        </a:rPr>
                        <a:t>630</a:t>
                      </a:r>
                      <a:endParaRPr lang="ru-RU" sz="1800" b="0" kern="1200" dirty="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lnSpc>
                          <a:spcPct val="115000"/>
                        </a:lnSpc>
                        <a:spcAft>
                          <a:spcPts val="0"/>
                        </a:spcAft>
                      </a:pPr>
                      <a:r>
                        <a:rPr lang="ru-RU" sz="1800" b="0" kern="1200" dirty="0">
                          <a:effectLst/>
                          <a:latin typeface="Times New Roman" pitchFamily="18" charset="0"/>
                          <a:cs typeface="Times New Roman" pitchFamily="18" charset="0"/>
                        </a:rPr>
                        <a:t>43</a:t>
                      </a:r>
                      <a:endParaRPr lang="ru-RU" sz="1800" b="0" kern="1200" dirty="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indent="0" algn="ctr" defTabSz="914400" rtl="0" eaLnBrk="1" latinLnBrk="0" hangingPunct="1">
                        <a:lnSpc>
                          <a:spcPct val="115000"/>
                        </a:lnSpc>
                        <a:spcAft>
                          <a:spcPts val="0"/>
                        </a:spcAft>
                      </a:pPr>
                      <a:r>
                        <a:rPr lang="ru-RU" sz="1800" b="0" kern="1200" dirty="0">
                          <a:effectLst/>
                          <a:latin typeface="Times New Roman" pitchFamily="18" charset="0"/>
                          <a:cs typeface="Times New Roman" pitchFamily="18" charset="0"/>
                        </a:rPr>
                        <a:t>ООО "Редуктор-Томск" г. Томск </a:t>
                      </a:r>
                    </a:p>
                    <a:p>
                      <a:pPr marL="0" indent="0" algn="ctr" defTabSz="914400" rtl="0" eaLnBrk="1" latinLnBrk="0" hangingPunct="1">
                        <a:lnSpc>
                          <a:spcPct val="115000"/>
                        </a:lnSpc>
                        <a:spcAft>
                          <a:spcPts val="0"/>
                        </a:spcAft>
                      </a:pPr>
                      <a:r>
                        <a:rPr lang="ru-RU" sz="1800" b="0" kern="1200" dirty="0">
                          <a:effectLst/>
                          <a:latin typeface="Times New Roman" pitchFamily="18" charset="0"/>
                          <a:cs typeface="Times New Roman" pitchFamily="18" charset="0"/>
                        </a:rPr>
                        <a:t>ООО "КВАДРА-Т" г. Ижевск</a:t>
                      </a:r>
                    </a:p>
                    <a:p>
                      <a:pPr marL="0" indent="0" algn="ctr" defTabSz="914400" rtl="0" eaLnBrk="1" latinLnBrk="0" hangingPunct="1">
                        <a:lnSpc>
                          <a:spcPct val="115000"/>
                        </a:lnSpc>
                        <a:spcAft>
                          <a:spcPts val="0"/>
                        </a:spcAft>
                      </a:pPr>
                      <a:r>
                        <a:rPr lang="ru-RU" sz="1800" b="0" kern="1200" dirty="0">
                          <a:effectLst/>
                          <a:latin typeface="Times New Roman" pitchFamily="18" charset="0"/>
                          <a:cs typeface="Times New Roman" pitchFamily="18" charset="0"/>
                        </a:rPr>
                        <a:t>ООО “Сибирский Редукторный Завод” г. Бердск</a:t>
                      </a:r>
                    </a:p>
                    <a:p>
                      <a:pPr marL="0" indent="0" algn="ctr" defTabSz="914400" rtl="0" eaLnBrk="1" latinLnBrk="0" hangingPunct="1">
                        <a:lnSpc>
                          <a:spcPct val="115000"/>
                        </a:lnSpc>
                        <a:spcAft>
                          <a:spcPts val="0"/>
                        </a:spcAft>
                      </a:pPr>
                      <a:r>
                        <a:rPr lang="ru-RU" sz="1800" b="0" kern="1200" dirty="0">
                          <a:effectLst/>
                          <a:latin typeface="Times New Roman" pitchFamily="18" charset="0"/>
                          <a:cs typeface="Times New Roman" pitchFamily="18" charset="0"/>
                        </a:rPr>
                        <a:t>ПАО «РЕДУКТОР» г. Ижевск</a:t>
                      </a:r>
                    </a:p>
                    <a:p>
                      <a:pPr marL="0" indent="0" algn="ctr" defTabSz="914400" rtl="0" eaLnBrk="1" latinLnBrk="0" hangingPunct="1">
                        <a:lnSpc>
                          <a:spcPct val="115000"/>
                        </a:lnSpc>
                        <a:spcAft>
                          <a:spcPts val="0"/>
                        </a:spcAft>
                      </a:pPr>
                      <a:r>
                        <a:rPr lang="ru-RU" sz="1800" b="0" kern="1200" dirty="0">
                          <a:effectLst/>
                          <a:latin typeface="Times New Roman" pitchFamily="18" charset="0"/>
                          <a:cs typeface="Times New Roman" pitchFamily="18" charset="0"/>
                        </a:rPr>
                        <a:t>ОАО «ЗАРЕМ», г. Майкоп</a:t>
                      </a:r>
                    </a:p>
                    <a:p>
                      <a:pPr marL="0" indent="0" algn="ctr" defTabSz="914400" rtl="0" eaLnBrk="1" latinLnBrk="0" hangingPunct="1">
                        <a:lnSpc>
                          <a:spcPct val="115000"/>
                        </a:lnSpc>
                        <a:spcAft>
                          <a:spcPts val="0"/>
                        </a:spcAft>
                      </a:pPr>
                      <a:r>
                        <a:rPr lang="ru-RU" sz="1800" b="0" kern="1200" dirty="0">
                          <a:effectLst/>
                          <a:latin typeface="Times New Roman" pitchFamily="18" charset="0"/>
                          <a:cs typeface="Times New Roman" pitchFamily="18" charset="0"/>
                        </a:rPr>
                        <a:t>ООО «</a:t>
                      </a:r>
                      <a:r>
                        <a:rPr lang="ru-RU" sz="1800" b="0" kern="1200" dirty="0" err="1">
                          <a:effectLst/>
                          <a:latin typeface="Times New Roman" pitchFamily="18" charset="0"/>
                          <a:cs typeface="Times New Roman" pitchFamily="18" charset="0"/>
                        </a:rPr>
                        <a:t>КрасРедуктор</a:t>
                      </a:r>
                      <a:r>
                        <a:rPr lang="ru-RU" sz="1800" b="0" kern="1200" dirty="0">
                          <a:effectLst/>
                          <a:latin typeface="Times New Roman" pitchFamily="18" charset="0"/>
                          <a:cs typeface="Times New Roman" pitchFamily="18" charset="0"/>
                        </a:rPr>
                        <a:t>» г. Красноярск, </a:t>
                      </a:r>
                    </a:p>
                    <a:p>
                      <a:pPr marL="0" indent="0" algn="ctr" defTabSz="914400" rtl="0" eaLnBrk="1" latinLnBrk="0" hangingPunct="1">
                        <a:lnSpc>
                          <a:spcPct val="115000"/>
                        </a:lnSpc>
                        <a:spcAft>
                          <a:spcPts val="0"/>
                        </a:spcAft>
                      </a:pPr>
                      <a:r>
                        <a:rPr lang="ru-RU" sz="1800" b="0" kern="1200" dirty="0">
                          <a:effectLst/>
                          <a:latin typeface="Times New Roman" pitchFamily="18" charset="0"/>
                          <a:cs typeface="Times New Roman" pitchFamily="18" charset="0"/>
                        </a:rPr>
                        <a:t>ООО "Омск-Редуктор" Г. Омск</a:t>
                      </a:r>
                    </a:p>
                    <a:p>
                      <a:pPr marL="0" indent="0" algn="ctr" defTabSz="914400" rtl="0" eaLnBrk="1" latinLnBrk="0" hangingPunct="1">
                        <a:lnSpc>
                          <a:spcPct val="115000"/>
                        </a:lnSpc>
                        <a:spcAft>
                          <a:spcPts val="0"/>
                        </a:spcAft>
                      </a:pPr>
                      <a:r>
                        <a:rPr lang="ru-RU" sz="1800" b="0" kern="1200" dirty="0">
                          <a:effectLst/>
                          <a:latin typeface="Times New Roman" pitchFamily="18" charset="0"/>
                          <a:cs typeface="Times New Roman" pitchFamily="18" charset="0"/>
                        </a:rPr>
                        <a:t>ООО ТПК "Редуктор" г. Барнаул</a:t>
                      </a:r>
                      <a:endParaRPr lang="ru-RU" sz="1800" b="0" kern="1200" dirty="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9445">
                <a:tc>
                  <a:txBody>
                    <a:bodyPr/>
                    <a:lstStyle/>
                    <a:p>
                      <a:pPr marL="0" indent="0" algn="ctr" defTabSz="914400" rtl="0" eaLnBrk="1" latinLnBrk="0" hangingPunct="1">
                        <a:lnSpc>
                          <a:spcPct val="115000"/>
                        </a:lnSpc>
                        <a:spcAft>
                          <a:spcPts val="0"/>
                        </a:spcAft>
                      </a:pPr>
                      <a:r>
                        <a:rPr lang="ru-RU" sz="1800" b="0" kern="1200" dirty="0">
                          <a:effectLst/>
                          <a:latin typeface="Times New Roman" pitchFamily="18" charset="0"/>
                          <a:cs typeface="Times New Roman" pitchFamily="18" charset="0"/>
                        </a:rPr>
                        <a:t>2Ц2</a:t>
                      </a:r>
                      <a:endParaRPr lang="ru-RU" sz="1800" b="0" kern="1200" dirty="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lnSpc>
                          <a:spcPct val="115000"/>
                        </a:lnSpc>
                        <a:spcAft>
                          <a:spcPts val="0"/>
                        </a:spcAft>
                      </a:pPr>
                      <a:r>
                        <a:rPr lang="ru-RU" sz="1800" b="0" kern="1200">
                          <a:effectLst/>
                          <a:latin typeface="Times New Roman" pitchFamily="18" charset="0"/>
                          <a:cs typeface="Times New Roman" pitchFamily="18" charset="0"/>
                        </a:rPr>
                        <a:t>125</a:t>
                      </a:r>
                      <a:endParaRPr lang="ru-RU" sz="1800" b="0" kern="120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lnSpc>
                          <a:spcPct val="115000"/>
                        </a:lnSpc>
                        <a:spcAft>
                          <a:spcPts val="0"/>
                        </a:spcAft>
                      </a:pPr>
                      <a:r>
                        <a:rPr lang="ru-RU" sz="1800" b="0" kern="1200" dirty="0">
                          <a:effectLst/>
                          <a:latin typeface="Times New Roman" pitchFamily="18" charset="0"/>
                          <a:cs typeface="Times New Roman" pitchFamily="18" charset="0"/>
                        </a:rPr>
                        <a:t>1250</a:t>
                      </a:r>
                      <a:endParaRPr lang="ru-RU" sz="1800" b="0" kern="1200" dirty="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lnSpc>
                          <a:spcPct val="115000"/>
                        </a:lnSpc>
                        <a:spcAft>
                          <a:spcPts val="0"/>
                        </a:spcAft>
                      </a:pPr>
                      <a:r>
                        <a:rPr lang="ru-RU" sz="1800" b="0" kern="1200" dirty="0">
                          <a:effectLst/>
                          <a:latin typeface="Times New Roman" pitchFamily="18" charset="0"/>
                          <a:cs typeface="Times New Roman" pitchFamily="18" charset="0"/>
                        </a:rPr>
                        <a:t>89</a:t>
                      </a:r>
                      <a:endParaRPr lang="ru-RU" sz="1800" b="0" kern="1200" dirty="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ru-RU"/>
                    </a:p>
                  </a:txBody>
                  <a:tcPr/>
                </a:tc>
              </a:tr>
              <a:tr h="289699">
                <a:tc>
                  <a:txBody>
                    <a:bodyPr/>
                    <a:lstStyle/>
                    <a:p>
                      <a:pPr marL="0" indent="0" algn="ctr" defTabSz="914400" rtl="0" eaLnBrk="1" latinLnBrk="0" hangingPunct="1">
                        <a:lnSpc>
                          <a:spcPct val="115000"/>
                        </a:lnSpc>
                        <a:spcAft>
                          <a:spcPts val="0"/>
                        </a:spcAft>
                      </a:pPr>
                      <a:r>
                        <a:rPr lang="ru-RU" sz="1800" b="0" kern="1200" dirty="0">
                          <a:effectLst/>
                          <a:latin typeface="Times New Roman" pitchFamily="18" charset="0"/>
                          <a:cs typeface="Times New Roman" pitchFamily="18" charset="0"/>
                        </a:rPr>
                        <a:t>1ЦУ2</a:t>
                      </a:r>
                      <a:endParaRPr lang="ru-RU" sz="1800" b="0" kern="1200" dirty="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lnSpc>
                          <a:spcPct val="115000"/>
                        </a:lnSpc>
                        <a:spcAft>
                          <a:spcPts val="0"/>
                        </a:spcAft>
                      </a:pPr>
                      <a:r>
                        <a:rPr lang="ru-RU" sz="1800" b="0" kern="1200">
                          <a:effectLst/>
                          <a:latin typeface="Times New Roman" pitchFamily="18" charset="0"/>
                          <a:cs typeface="Times New Roman" pitchFamily="18" charset="0"/>
                        </a:rPr>
                        <a:t>100</a:t>
                      </a:r>
                      <a:endParaRPr lang="ru-RU" sz="1800" b="0" kern="120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lnSpc>
                          <a:spcPct val="115000"/>
                        </a:lnSpc>
                        <a:spcAft>
                          <a:spcPts val="0"/>
                        </a:spcAft>
                      </a:pPr>
                      <a:r>
                        <a:rPr lang="ru-RU" sz="1800" b="0" kern="1200" dirty="0">
                          <a:effectLst/>
                          <a:latin typeface="Times New Roman" pitchFamily="18" charset="0"/>
                          <a:cs typeface="Times New Roman" pitchFamily="18" charset="0"/>
                        </a:rPr>
                        <a:t>315</a:t>
                      </a:r>
                      <a:endParaRPr lang="ru-RU" sz="1800" b="0" kern="1200" dirty="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lnSpc>
                          <a:spcPct val="115000"/>
                        </a:lnSpc>
                        <a:spcAft>
                          <a:spcPts val="0"/>
                        </a:spcAft>
                      </a:pPr>
                      <a:r>
                        <a:rPr lang="ru-RU" sz="1800" b="0" kern="1200" dirty="0">
                          <a:effectLst/>
                          <a:latin typeface="Times New Roman" pitchFamily="18" charset="0"/>
                          <a:cs typeface="Times New Roman" pitchFamily="18" charset="0"/>
                        </a:rPr>
                        <a:t>35</a:t>
                      </a:r>
                      <a:endParaRPr lang="ru-RU" sz="1800" b="0" kern="1200" dirty="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ru-RU"/>
                    </a:p>
                  </a:txBody>
                  <a:tcPr/>
                </a:tc>
              </a:tr>
              <a:tr h="1683540">
                <a:tc>
                  <a:txBody>
                    <a:bodyPr/>
                    <a:lstStyle/>
                    <a:p>
                      <a:pPr marL="0" indent="0" algn="ctr" defTabSz="914400" rtl="0" eaLnBrk="1" latinLnBrk="0" hangingPunct="1">
                        <a:lnSpc>
                          <a:spcPct val="115000"/>
                        </a:lnSpc>
                        <a:spcAft>
                          <a:spcPts val="0"/>
                        </a:spcAft>
                      </a:pPr>
                      <a:r>
                        <a:rPr lang="ru-RU" sz="1800" b="0" kern="1200" dirty="0">
                          <a:effectLst/>
                          <a:latin typeface="Times New Roman" pitchFamily="18" charset="0"/>
                          <a:cs typeface="Times New Roman" pitchFamily="18" charset="0"/>
                        </a:rPr>
                        <a:t>1ЦУ2</a:t>
                      </a:r>
                      <a:endParaRPr lang="ru-RU" sz="1800" b="0" kern="1200" dirty="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lnSpc>
                          <a:spcPct val="115000"/>
                        </a:lnSpc>
                        <a:spcAft>
                          <a:spcPts val="0"/>
                        </a:spcAft>
                      </a:pPr>
                      <a:r>
                        <a:rPr lang="ru-RU" sz="1800" b="0" kern="1200">
                          <a:effectLst/>
                          <a:latin typeface="Times New Roman" pitchFamily="18" charset="0"/>
                          <a:cs typeface="Times New Roman" pitchFamily="18" charset="0"/>
                        </a:rPr>
                        <a:t>125</a:t>
                      </a:r>
                      <a:endParaRPr lang="ru-RU" sz="1800" b="0" kern="120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lnSpc>
                          <a:spcPct val="115000"/>
                        </a:lnSpc>
                        <a:spcAft>
                          <a:spcPts val="0"/>
                        </a:spcAft>
                      </a:pPr>
                      <a:r>
                        <a:rPr lang="ru-RU" sz="1800" b="0" kern="1200">
                          <a:effectLst/>
                          <a:latin typeface="Times New Roman" pitchFamily="18" charset="0"/>
                          <a:cs typeface="Times New Roman" pitchFamily="18" charset="0"/>
                        </a:rPr>
                        <a:t>630</a:t>
                      </a:r>
                      <a:endParaRPr lang="ru-RU" sz="1800" b="0" kern="120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lnSpc>
                          <a:spcPct val="115000"/>
                        </a:lnSpc>
                        <a:spcAft>
                          <a:spcPts val="0"/>
                        </a:spcAft>
                      </a:pPr>
                      <a:r>
                        <a:rPr lang="ru-RU" sz="1800" b="0" kern="1200" dirty="0">
                          <a:effectLst/>
                          <a:latin typeface="Times New Roman" pitchFamily="18" charset="0"/>
                          <a:cs typeface="Times New Roman" pitchFamily="18" charset="0"/>
                        </a:rPr>
                        <a:t>53</a:t>
                      </a:r>
                      <a:endParaRPr lang="ru-RU" sz="1800" b="0" kern="1200" dirty="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ru-RU"/>
                    </a:p>
                  </a:txBody>
                  <a:tcPr/>
                </a:tc>
              </a:tr>
              <a:tr h="266526">
                <a:tc>
                  <a:txBody>
                    <a:bodyPr/>
                    <a:lstStyle/>
                    <a:p>
                      <a:pPr marL="0" indent="0" algn="ctr" defTabSz="914400" rtl="0" eaLnBrk="1" latinLnBrk="0" hangingPunct="1">
                        <a:lnSpc>
                          <a:spcPct val="115000"/>
                        </a:lnSpc>
                        <a:spcAft>
                          <a:spcPts val="0"/>
                        </a:spcAft>
                      </a:pPr>
                      <a:r>
                        <a:rPr lang="ru-RU" sz="1800" b="0" kern="1200" dirty="0">
                          <a:effectLst/>
                          <a:latin typeface="Times New Roman" pitchFamily="18" charset="0"/>
                          <a:cs typeface="Times New Roman" pitchFamily="18" charset="0"/>
                        </a:rPr>
                        <a:t>5Ц2</a:t>
                      </a:r>
                      <a:endParaRPr lang="ru-RU" sz="1800" b="0" kern="1200" dirty="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lnSpc>
                          <a:spcPct val="115000"/>
                        </a:lnSpc>
                        <a:spcAft>
                          <a:spcPts val="0"/>
                        </a:spcAft>
                      </a:pPr>
                      <a:r>
                        <a:rPr lang="ru-RU" sz="1800" b="0" kern="1200">
                          <a:effectLst/>
                          <a:latin typeface="Times New Roman" pitchFamily="18" charset="0"/>
                          <a:cs typeface="Times New Roman" pitchFamily="18" charset="0"/>
                        </a:rPr>
                        <a:t>100</a:t>
                      </a:r>
                      <a:endParaRPr lang="ru-RU" sz="1800" b="0" kern="120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lnSpc>
                          <a:spcPct val="115000"/>
                        </a:lnSpc>
                        <a:spcAft>
                          <a:spcPts val="0"/>
                        </a:spcAft>
                      </a:pPr>
                      <a:r>
                        <a:rPr lang="ru-RU" sz="1800" b="0" kern="1200">
                          <a:effectLst/>
                          <a:latin typeface="Times New Roman" pitchFamily="18" charset="0"/>
                          <a:cs typeface="Times New Roman" pitchFamily="18" charset="0"/>
                        </a:rPr>
                        <a:t>870-900</a:t>
                      </a:r>
                      <a:endParaRPr lang="ru-RU" sz="1800" b="0" kern="120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lnSpc>
                          <a:spcPct val="115000"/>
                        </a:lnSpc>
                        <a:spcAft>
                          <a:spcPts val="0"/>
                        </a:spcAft>
                      </a:pPr>
                      <a:r>
                        <a:rPr lang="ru-RU" sz="1800" b="0" kern="1200">
                          <a:effectLst/>
                          <a:latin typeface="Times New Roman" pitchFamily="18" charset="0"/>
                          <a:cs typeface="Times New Roman" pitchFamily="18" charset="0"/>
                        </a:rPr>
                        <a:t>43</a:t>
                      </a:r>
                      <a:endParaRPr lang="ru-RU" sz="1800" b="0" kern="120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lnSpc>
                          <a:spcPct val="115000"/>
                        </a:lnSpc>
                        <a:spcAft>
                          <a:spcPts val="0"/>
                        </a:spcAft>
                      </a:pPr>
                      <a:r>
                        <a:rPr lang="ru-RU" sz="1800" b="0" kern="1200" dirty="0">
                          <a:effectLst/>
                          <a:latin typeface="Times New Roman" pitchFamily="18" charset="0"/>
                          <a:cs typeface="Times New Roman" pitchFamily="18" charset="0"/>
                        </a:rPr>
                        <a:t>ОАО «ЗАРЕМ», г. Майкоп</a:t>
                      </a:r>
                      <a:endParaRPr lang="ru-RU" sz="1800" b="0" kern="1200" dirty="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6526">
                <a:tc>
                  <a:txBody>
                    <a:bodyPr/>
                    <a:lstStyle/>
                    <a:p>
                      <a:pPr marL="0" indent="0" algn="ctr" defTabSz="914400" rtl="0" eaLnBrk="1" latinLnBrk="0" hangingPunct="1">
                        <a:lnSpc>
                          <a:spcPct val="115000"/>
                        </a:lnSpc>
                        <a:spcAft>
                          <a:spcPts val="0"/>
                        </a:spcAft>
                      </a:pPr>
                      <a:r>
                        <a:rPr lang="ru-RU" sz="1800" b="0" kern="1200" dirty="0">
                          <a:effectLst/>
                          <a:latin typeface="Times New Roman" pitchFamily="18" charset="0"/>
                          <a:cs typeface="Times New Roman" pitchFamily="18" charset="0"/>
                        </a:rPr>
                        <a:t>5Ц2</a:t>
                      </a:r>
                      <a:endParaRPr lang="ru-RU" sz="1800" b="0" kern="1200" dirty="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lnSpc>
                          <a:spcPct val="115000"/>
                        </a:lnSpc>
                        <a:spcAft>
                          <a:spcPts val="0"/>
                        </a:spcAft>
                      </a:pPr>
                      <a:r>
                        <a:rPr lang="ru-RU" sz="1800" b="0" kern="1200">
                          <a:effectLst/>
                          <a:latin typeface="Times New Roman" pitchFamily="18" charset="0"/>
                          <a:cs typeface="Times New Roman" pitchFamily="18" charset="0"/>
                        </a:rPr>
                        <a:t>125</a:t>
                      </a:r>
                      <a:endParaRPr lang="ru-RU" sz="1800" b="0" kern="120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lnSpc>
                          <a:spcPct val="115000"/>
                        </a:lnSpc>
                        <a:spcAft>
                          <a:spcPts val="0"/>
                        </a:spcAft>
                      </a:pPr>
                      <a:r>
                        <a:rPr lang="ru-RU" sz="1800" b="0" kern="1200">
                          <a:effectLst/>
                          <a:latin typeface="Times New Roman" pitchFamily="18" charset="0"/>
                          <a:cs typeface="Times New Roman" pitchFamily="18" charset="0"/>
                        </a:rPr>
                        <a:t>1600-3800</a:t>
                      </a:r>
                      <a:endParaRPr lang="ru-RU" sz="1800" b="0" kern="120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lnSpc>
                          <a:spcPct val="115000"/>
                        </a:lnSpc>
                        <a:spcAft>
                          <a:spcPts val="0"/>
                        </a:spcAft>
                      </a:pPr>
                      <a:r>
                        <a:rPr lang="ru-RU" sz="1800" b="0" kern="1200">
                          <a:effectLst/>
                          <a:latin typeface="Times New Roman" pitchFamily="18" charset="0"/>
                          <a:cs typeface="Times New Roman" pitchFamily="18" charset="0"/>
                        </a:rPr>
                        <a:t>91</a:t>
                      </a:r>
                      <a:endParaRPr lang="ru-RU" sz="1800" b="0" kern="120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lnSpc>
                          <a:spcPct val="115000"/>
                        </a:lnSpc>
                        <a:spcAft>
                          <a:spcPts val="0"/>
                        </a:spcAft>
                      </a:pPr>
                      <a:r>
                        <a:rPr lang="ru-RU" sz="1800" b="0" kern="1200" dirty="0">
                          <a:effectLst/>
                          <a:latin typeface="Times New Roman" pitchFamily="18" charset="0"/>
                          <a:cs typeface="Times New Roman" pitchFamily="18" charset="0"/>
                        </a:rPr>
                        <a:t>ОАО «ЗАРЕМ», г. Майкоп</a:t>
                      </a:r>
                      <a:endParaRPr lang="ru-RU" sz="1800" b="0" kern="1200" dirty="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6526">
                <a:tc>
                  <a:txBody>
                    <a:bodyPr/>
                    <a:lstStyle/>
                    <a:p>
                      <a:pPr marL="0" indent="0" algn="ctr" defTabSz="914400" rtl="0" eaLnBrk="1" latinLnBrk="0" hangingPunct="1">
                        <a:lnSpc>
                          <a:spcPct val="115000"/>
                        </a:lnSpc>
                        <a:spcAft>
                          <a:spcPts val="0"/>
                        </a:spcAft>
                      </a:pPr>
                      <a:r>
                        <a:rPr lang="ru-RU" sz="1800" b="0" kern="1200" dirty="0">
                          <a:effectLst/>
                          <a:latin typeface="Times New Roman" pitchFamily="18" charset="0"/>
                          <a:cs typeface="Times New Roman" pitchFamily="18" charset="0"/>
                        </a:rPr>
                        <a:t>9Ц2</a:t>
                      </a:r>
                      <a:endParaRPr lang="ru-RU" sz="1800" b="0" kern="1200" dirty="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lnSpc>
                          <a:spcPct val="115000"/>
                        </a:lnSpc>
                        <a:spcAft>
                          <a:spcPts val="0"/>
                        </a:spcAft>
                      </a:pPr>
                      <a:r>
                        <a:rPr lang="ru-RU" sz="1800" b="0" kern="1200">
                          <a:effectLst/>
                          <a:latin typeface="Times New Roman" pitchFamily="18" charset="0"/>
                          <a:cs typeface="Times New Roman" pitchFamily="18" charset="0"/>
                        </a:rPr>
                        <a:t>125</a:t>
                      </a:r>
                      <a:endParaRPr lang="ru-RU" sz="1800" b="0" kern="120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lnSpc>
                          <a:spcPct val="115000"/>
                        </a:lnSpc>
                        <a:spcAft>
                          <a:spcPts val="0"/>
                        </a:spcAft>
                      </a:pPr>
                      <a:r>
                        <a:rPr lang="ru-RU" sz="1800" b="0" kern="1200">
                          <a:effectLst/>
                          <a:latin typeface="Times New Roman" pitchFamily="18" charset="0"/>
                          <a:cs typeface="Times New Roman" pitchFamily="18" charset="0"/>
                        </a:rPr>
                        <a:t>3200-3400</a:t>
                      </a:r>
                      <a:endParaRPr lang="ru-RU" sz="1800" b="0" kern="120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lnSpc>
                          <a:spcPct val="115000"/>
                        </a:lnSpc>
                        <a:spcAft>
                          <a:spcPts val="0"/>
                        </a:spcAft>
                      </a:pPr>
                      <a:r>
                        <a:rPr lang="ru-RU" sz="1800" b="0" kern="1200" dirty="0">
                          <a:effectLst/>
                          <a:latin typeface="Times New Roman" pitchFamily="18" charset="0"/>
                          <a:cs typeface="Times New Roman" pitchFamily="18" charset="0"/>
                        </a:rPr>
                        <a:t>87</a:t>
                      </a:r>
                      <a:endParaRPr lang="ru-RU" sz="1800" b="0" kern="1200" dirty="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lnSpc>
                          <a:spcPct val="115000"/>
                        </a:lnSpc>
                        <a:spcAft>
                          <a:spcPts val="0"/>
                        </a:spcAft>
                      </a:pPr>
                      <a:r>
                        <a:rPr lang="ru-RU" sz="1800" b="0" kern="1200" dirty="0">
                          <a:effectLst/>
                          <a:latin typeface="Times New Roman" pitchFamily="18" charset="0"/>
                          <a:cs typeface="Times New Roman" pitchFamily="18" charset="0"/>
                        </a:rPr>
                        <a:t>ПАО «РЕДУКТОР» г. Ижевск</a:t>
                      </a:r>
                      <a:endParaRPr lang="ru-RU" sz="1800" b="0" kern="1200" dirty="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3647733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p:cNvSpPr/>
          <p:nvPr/>
        </p:nvSpPr>
        <p:spPr>
          <a:xfrm>
            <a:off x="223199" y="432000"/>
            <a:ext cx="10261515" cy="338554"/>
          </a:xfrm>
          <a:prstGeom prst="rect">
            <a:avLst/>
          </a:prstGeom>
          <a:solidFill>
            <a:srgbClr val="C00000">
              <a:alpha val="14902"/>
            </a:srgbClr>
          </a:solidFill>
        </p:spPr>
        <p:txBody>
          <a:bodyPr wrap="square">
            <a:spAutoFit/>
          </a:bodyPr>
          <a:lstStyle/>
          <a:p>
            <a:r>
              <a:rPr lang="ru-RU" sz="1600"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ОБОСНОВАНИЕ ВЫБОРА РЕДУКТОРА ДЛЯ ИСПЫТАНИЙ </a:t>
            </a:r>
            <a:endParaRPr lang="ru-RU" sz="16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 name="AutoShape 4" descr="Картинки по запросу новосибирский государственный университет логотип"/>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dirty="0"/>
          </a:p>
        </p:txBody>
      </p:sp>
      <p:pic>
        <p:nvPicPr>
          <p:cNvPr id="5" name="Picture 2" descr="C:\Users\ZNV\Desktop\1000417168.jpg"/>
          <p:cNvPicPr>
            <a:picLocks noChangeAspect="1" noChangeArrowheads="1"/>
          </p:cNvPicPr>
          <p:nvPr/>
        </p:nvPicPr>
        <p:blipFill rotWithShape="1">
          <a:blip r:embed="rId2">
            <a:extLst>
              <a:ext uri="{28A0092B-C50C-407E-A947-70E740481C1C}">
                <a14:useLocalDpi xmlns:a14="http://schemas.microsoft.com/office/drawing/2010/main" val="0"/>
              </a:ext>
            </a:extLst>
          </a:blip>
          <a:srcRect l="14444" r="8260" b="5842"/>
          <a:stretch/>
        </p:blipFill>
        <p:spPr bwMode="auto">
          <a:xfrm>
            <a:off x="397933" y="987499"/>
            <a:ext cx="3911600" cy="3200425"/>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436033" y="4257924"/>
            <a:ext cx="3835400" cy="2354543"/>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lnSpc>
                <a:spcPct val="115000"/>
              </a:lnSpc>
            </a:pPr>
            <a:r>
              <a:rPr lang="ru-RU" sz="1600" dirty="0" smtClean="0">
                <a:solidFill>
                  <a:schemeClr val="dk1"/>
                </a:solidFill>
                <a:latin typeface="Times New Roman" pitchFamily="18" charset="0"/>
                <a:cs typeface="Times New Roman" pitchFamily="18" charset="0"/>
              </a:rPr>
              <a:t>Редуктора 1ЦУ2 и 2Ц2 разработаны </a:t>
            </a:r>
            <a:r>
              <a:rPr lang="ru-RU" sz="1600" dirty="0">
                <a:solidFill>
                  <a:schemeClr val="dk1"/>
                </a:solidFill>
                <a:latin typeface="Times New Roman" pitchFamily="18" charset="0"/>
                <a:cs typeface="Times New Roman" pitchFamily="18" charset="0"/>
              </a:rPr>
              <a:t>и выпускаются с 1960-х годов, их конструкция широко известна и рассмотрена в различных </a:t>
            </a:r>
            <a:r>
              <a:rPr lang="ru-RU" sz="1600" dirty="0" smtClean="0">
                <a:solidFill>
                  <a:schemeClr val="dk1"/>
                </a:solidFill>
                <a:latin typeface="Times New Roman" pitchFamily="18" charset="0"/>
                <a:cs typeface="Times New Roman" pitchFamily="18" charset="0"/>
              </a:rPr>
              <a:t>источниках. Их </a:t>
            </a:r>
            <a:r>
              <a:rPr lang="ru-RU" sz="1600" dirty="0">
                <a:solidFill>
                  <a:schemeClr val="dk1"/>
                </a:solidFill>
                <a:latin typeface="Times New Roman" pitchFamily="18" charset="0"/>
                <a:cs typeface="Times New Roman" pitchFamily="18" charset="0"/>
              </a:rPr>
              <a:t>конструкция является устаревшей, а характеристики уступают современным аналогам</a:t>
            </a:r>
            <a:endParaRPr lang="ru-RU" sz="1600" dirty="0">
              <a:solidFill>
                <a:schemeClr val="tx1"/>
              </a:solidFill>
              <a:latin typeface="Times New Roman" pitchFamily="18" charset="0"/>
              <a:ea typeface="Times New Roman"/>
              <a:cs typeface="Times New Roman" pitchFamily="18" charset="0"/>
            </a:endParaRPr>
          </a:p>
        </p:txBody>
      </p:sp>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7387" y="1300403"/>
            <a:ext cx="3393243" cy="26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4347601" y="4257924"/>
            <a:ext cx="3532814" cy="2354543"/>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lnSpc>
                <a:spcPct val="115000"/>
              </a:lnSpc>
            </a:pPr>
            <a:r>
              <a:rPr lang="ru-RU" sz="1600" dirty="0" smtClean="0">
                <a:solidFill>
                  <a:schemeClr val="dk1"/>
                </a:solidFill>
                <a:latin typeface="Times New Roman" pitchFamily="18" charset="0"/>
                <a:cs typeface="Times New Roman" pitchFamily="18" charset="0"/>
              </a:rPr>
              <a:t>Редукторы 9Ц2 </a:t>
            </a:r>
          </a:p>
          <a:p>
            <a:pPr marL="285750" indent="-285750" algn="just">
              <a:lnSpc>
                <a:spcPct val="115000"/>
              </a:lnSpc>
              <a:buFont typeface="Calibri" pitchFamily="34" charset="0"/>
              <a:buChar char="−"/>
            </a:pPr>
            <a:r>
              <a:rPr lang="ru-RU" sz="1600" dirty="0" smtClean="0">
                <a:solidFill>
                  <a:schemeClr val="dk1"/>
                </a:solidFill>
                <a:latin typeface="Times New Roman" pitchFamily="18" charset="0"/>
                <a:cs typeface="Times New Roman" pitchFamily="18" charset="0"/>
              </a:rPr>
              <a:t>имеют </a:t>
            </a:r>
            <a:r>
              <a:rPr lang="ru-RU" sz="1600" dirty="0">
                <a:solidFill>
                  <a:schemeClr val="dk1"/>
                </a:solidFill>
                <a:latin typeface="Times New Roman" pitchFamily="18" charset="0"/>
                <a:cs typeface="Times New Roman" pitchFamily="18" charset="0"/>
              </a:rPr>
              <a:t>большую </a:t>
            </a:r>
            <a:r>
              <a:rPr lang="ru-RU" sz="1600" dirty="0" smtClean="0">
                <a:solidFill>
                  <a:schemeClr val="dk1"/>
                </a:solidFill>
                <a:latin typeface="Times New Roman" pitchFamily="18" charset="0"/>
                <a:cs typeface="Times New Roman" pitchFamily="18" charset="0"/>
              </a:rPr>
              <a:t>стоимость</a:t>
            </a:r>
          </a:p>
          <a:p>
            <a:pPr marL="285750" indent="-285750" algn="just">
              <a:lnSpc>
                <a:spcPct val="115000"/>
              </a:lnSpc>
              <a:buFont typeface="Calibri" pitchFamily="34" charset="0"/>
              <a:buChar char="−"/>
            </a:pPr>
            <a:r>
              <a:rPr lang="ru-RU" sz="1600" dirty="0" smtClean="0">
                <a:solidFill>
                  <a:schemeClr val="dk1"/>
                </a:solidFill>
                <a:latin typeface="Times New Roman" pitchFamily="18" charset="0"/>
                <a:cs typeface="Times New Roman" pitchFamily="18" charset="0"/>
              </a:rPr>
              <a:t>требуют </a:t>
            </a:r>
            <a:r>
              <a:rPr lang="ru-RU" sz="1600" dirty="0">
                <a:solidFill>
                  <a:schemeClr val="dk1"/>
                </a:solidFill>
                <a:latin typeface="Times New Roman" pitchFamily="18" charset="0"/>
                <a:cs typeface="Times New Roman" pitchFamily="18" charset="0"/>
              </a:rPr>
              <a:t>применение специальной технологической оснастки для его сборки, разборки и технического обслуживания</a:t>
            </a:r>
            <a:endParaRPr lang="ru-RU" sz="1600" dirty="0">
              <a:solidFill>
                <a:schemeClr val="tx1"/>
              </a:solidFill>
              <a:latin typeface="Times New Roman" pitchFamily="18" charset="0"/>
              <a:ea typeface="Times New Roman"/>
              <a:cs typeface="Times New Roman" pitchFamily="18" charset="0"/>
            </a:endParaRPr>
          </a:p>
        </p:txBody>
      </p:sp>
      <p:pic>
        <p:nvPicPr>
          <p:cNvPr id="10" name="Рисунок 9" descr="\\ARCHIVE\Volume_1\Проекты\ТМ.202.00.00.000 - Редуктор ФПИ\фото\Разное\Прикаточный стенд.JPG"/>
          <p:cNvPicPr>
            <a:picLocks noChangeAspect="1"/>
          </p:cNvPicPr>
          <p:nvPr/>
        </p:nvPicPr>
        <p:blipFill rotWithShape="1">
          <a:blip r:embed="rId4" cstate="print">
            <a:extLst>
              <a:ext uri="{28A0092B-C50C-407E-A947-70E740481C1C}">
                <a14:useLocalDpi xmlns:a14="http://schemas.microsoft.com/office/drawing/2010/main" val="0"/>
              </a:ext>
            </a:extLst>
          </a:blip>
          <a:srcRect l="48761" t="12766" r="19130" b="24468"/>
          <a:stretch/>
        </p:blipFill>
        <p:spPr bwMode="auto">
          <a:xfrm>
            <a:off x="8502282" y="942816"/>
            <a:ext cx="2682183" cy="3245108"/>
          </a:xfrm>
          <a:prstGeom prst="rect">
            <a:avLst/>
          </a:prstGeom>
          <a:noFill/>
          <a:ln>
            <a:noFill/>
          </a:ln>
          <a:extLst>
            <a:ext uri="{53640926-AAD7-44D8-BBD7-CCE9431645EC}">
              <a14:shadowObscured xmlns:a14="http://schemas.microsoft.com/office/drawing/2010/main"/>
            </a:ext>
          </a:extLst>
        </p:spPr>
      </p:pic>
      <p:sp>
        <p:nvSpPr>
          <p:cNvPr id="11" name="Прямоугольник 10"/>
          <p:cNvSpPr/>
          <p:nvPr/>
        </p:nvSpPr>
        <p:spPr>
          <a:xfrm>
            <a:off x="7984939" y="4257924"/>
            <a:ext cx="3716867" cy="2354543"/>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lnSpc>
                <a:spcPct val="115000"/>
              </a:lnSpc>
            </a:pPr>
            <a:r>
              <a:rPr lang="ru-RU" sz="1600" dirty="0" smtClean="0">
                <a:solidFill>
                  <a:schemeClr val="dk1"/>
                </a:solidFill>
                <a:latin typeface="Times New Roman" pitchFamily="18" charset="0"/>
                <a:cs typeface="Times New Roman" pitchFamily="18" charset="0"/>
              </a:rPr>
              <a:t>Редукторы 5Ц2</a:t>
            </a:r>
          </a:p>
          <a:p>
            <a:pPr marL="285750" indent="-285750" algn="just">
              <a:lnSpc>
                <a:spcPct val="115000"/>
              </a:lnSpc>
              <a:buFont typeface="Calibri" pitchFamily="34" charset="0"/>
              <a:buChar char="−"/>
            </a:pPr>
            <a:r>
              <a:rPr lang="ru-RU" sz="1600" dirty="0" smtClean="0">
                <a:solidFill>
                  <a:schemeClr val="dk1"/>
                </a:solidFill>
                <a:latin typeface="Times New Roman" pitchFamily="18" charset="0"/>
                <a:cs typeface="Times New Roman" pitchFamily="18" charset="0"/>
              </a:rPr>
              <a:t>Имеют простую конструкцию корпуса, упрощающую его сборку</a:t>
            </a:r>
          </a:p>
          <a:p>
            <a:pPr marL="285750" indent="-285750" algn="just">
              <a:lnSpc>
                <a:spcPct val="115000"/>
              </a:lnSpc>
              <a:buFont typeface="Calibri" pitchFamily="34" charset="0"/>
              <a:buChar char="−"/>
            </a:pPr>
            <a:r>
              <a:rPr lang="ru-RU" sz="1600" dirty="0" smtClean="0">
                <a:solidFill>
                  <a:schemeClr val="dk1"/>
                </a:solidFill>
                <a:latin typeface="Times New Roman" pitchFamily="18" charset="0"/>
                <a:cs typeface="Times New Roman" pitchFamily="18" charset="0"/>
              </a:rPr>
              <a:t>Зубчатые колеса редуктора выполнены по современным</a:t>
            </a:r>
            <a:r>
              <a:rPr lang="en-US" sz="1600" dirty="0" smtClean="0">
                <a:solidFill>
                  <a:schemeClr val="dk1"/>
                </a:solidFill>
                <a:latin typeface="Times New Roman" pitchFamily="18" charset="0"/>
                <a:cs typeface="Times New Roman" pitchFamily="18" charset="0"/>
              </a:rPr>
              <a:t> </a:t>
            </a:r>
            <a:r>
              <a:rPr lang="ru-RU" sz="1600" dirty="0" smtClean="0">
                <a:solidFill>
                  <a:schemeClr val="dk1"/>
                </a:solidFill>
                <a:latin typeface="Times New Roman" pitchFamily="18" charset="0"/>
                <a:cs typeface="Times New Roman" pitchFamily="18" charset="0"/>
              </a:rPr>
              <a:t>технологиям с </a:t>
            </a:r>
            <a:r>
              <a:rPr lang="ru-RU" sz="1600" dirty="0" err="1" smtClean="0">
                <a:solidFill>
                  <a:schemeClr val="dk1"/>
                </a:solidFill>
                <a:latin typeface="Times New Roman" pitchFamily="18" charset="0"/>
                <a:cs typeface="Times New Roman" pitchFamily="18" charset="0"/>
              </a:rPr>
              <a:t>зубошлифованием</a:t>
            </a:r>
            <a:endParaRPr lang="ru-RU" sz="1600" dirty="0" smtClean="0">
              <a:solidFill>
                <a:schemeClr val="dk1"/>
              </a:solidFill>
              <a:latin typeface="Times New Roman" pitchFamily="18" charset="0"/>
              <a:cs typeface="Times New Roman" pitchFamily="18" charset="0"/>
            </a:endParaRPr>
          </a:p>
        </p:txBody>
      </p:sp>
    </p:spTree>
    <p:extLst>
      <p:ext uri="{BB962C8B-B14F-4D97-AF65-F5344CB8AC3E}">
        <p14:creationId xmlns:p14="http://schemas.microsoft.com/office/powerpoint/2010/main" val="26655296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p:cNvSpPr/>
          <p:nvPr/>
        </p:nvSpPr>
        <p:spPr>
          <a:xfrm>
            <a:off x="223199" y="432000"/>
            <a:ext cx="10261515" cy="338554"/>
          </a:xfrm>
          <a:prstGeom prst="rect">
            <a:avLst/>
          </a:prstGeom>
          <a:solidFill>
            <a:srgbClr val="C00000">
              <a:alpha val="14902"/>
            </a:srgbClr>
          </a:solidFill>
        </p:spPr>
        <p:txBody>
          <a:bodyPr wrap="square">
            <a:spAutoFit/>
          </a:bodyPr>
          <a:lstStyle/>
          <a:p>
            <a:r>
              <a:rPr lang="ru-RU" sz="1600"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РАЗРАБОТКА КД НА ЭЦ-РЕДУКТОР</a:t>
            </a:r>
            <a:endParaRPr lang="ru-RU" sz="16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 name="AutoShape 4" descr="Картинки по запросу новосибирский государственный университет логотип"/>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dirty="0"/>
          </a:p>
        </p:txBody>
      </p:sp>
      <p:pic>
        <p:nvPicPr>
          <p:cNvPr id="3077" name="Picture 5" descr="\\Svv\общая\ФПИ\Итоговый отчет\Итоговый отчет 6\Приложение С. Конструкторская документация_Page_4.tif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0581" y="3584589"/>
            <a:ext cx="4091566" cy="297059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vv\общая\ФПИ\Итоговый отчет\Итоговый отчет 6\Приложение С. Конструкторская документация_Page_2.tif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62" t="1460" r="1193" b="3963"/>
          <a:stretch/>
        </p:blipFill>
        <p:spPr bwMode="auto">
          <a:xfrm>
            <a:off x="307975" y="809625"/>
            <a:ext cx="4066924" cy="2883537"/>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Svv\общая\ФПИ\Итоговый отчет\Итоговый отчет 6\Приложение С. Конструкторская документация_Page_6.tif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7177" y="3693162"/>
            <a:ext cx="4067721" cy="295327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vv\общая\ФПИ\Итоговый отчет\Итоговый отчет 6\Приложение С. Конструкторская документация_Page_8.tiff"/>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23" t="4465" r="1866" b="960"/>
          <a:stretch/>
        </p:blipFill>
        <p:spPr bwMode="auto">
          <a:xfrm>
            <a:off x="7773481" y="726152"/>
            <a:ext cx="4026624" cy="2858437"/>
          </a:xfrm>
          <a:prstGeom prst="rect">
            <a:avLst/>
          </a:prstGeom>
          <a:noFill/>
          <a:extLst>
            <a:ext uri="{909E8E84-426E-40DD-AFC4-6F175D3DCCD1}">
              <a14:hiddenFill xmlns:a14="http://schemas.microsoft.com/office/drawing/2010/main">
                <a:solidFill>
                  <a:srgbClr val="FFFFFF"/>
                </a:solidFill>
              </a14:hiddenFill>
            </a:ext>
          </a:extLst>
        </p:spPr>
      </p:pic>
      <p:pic>
        <p:nvPicPr>
          <p:cNvPr id="8" name="ЭЦЗ.avi">
            <a:hlinkClick r:id="" action="ppaction://media"/>
          </p:cNvPr>
          <p:cNvPicPr>
            <a:picLocks noRot="1" noChangeAspect="1"/>
          </p:cNvPicPr>
          <p:nvPr>
            <a:videoFile r:link="rId1"/>
          </p:nvPr>
        </p:nvPicPr>
        <p:blipFill>
          <a:blip r:embed="rId7">
            <a:extLst>
              <a:ext uri="{28A0092B-C50C-407E-A947-70E740481C1C}">
                <a14:useLocalDpi xmlns:a14="http://schemas.microsoft.com/office/drawing/2010/main" val="0"/>
              </a:ext>
            </a:extLst>
          </a:blip>
          <a:srcRect/>
          <a:stretch>
            <a:fillRect/>
          </a:stretch>
        </p:blipFill>
        <p:spPr>
          <a:xfrm>
            <a:off x="4579762" y="3234930"/>
            <a:ext cx="3100056" cy="2487551"/>
          </a:xfrm>
          <a:prstGeom prst="rect">
            <a:avLst/>
          </a:prstGeom>
        </p:spPr>
      </p:pic>
      <p:sp>
        <p:nvSpPr>
          <p:cNvPr id="11" name="Прямоугольник 10"/>
          <p:cNvSpPr/>
          <p:nvPr/>
        </p:nvSpPr>
        <p:spPr>
          <a:xfrm>
            <a:off x="4640525" y="5735782"/>
            <a:ext cx="3100056" cy="906904"/>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latin typeface="Times New Roman" panose="02020603050405020304" pitchFamily="18" charset="0"/>
                <a:cs typeface="Times New Roman" panose="02020603050405020304" pitchFamily="18" charset="0"/>
              </a:rPr>
              <a:t>Форма пятна контакта в ЭЦЗ. </a:t>
            </a:r>
            <a:r>
              <a:rPr lang="ru-RU" sz="1600" dirty="0" smtClean="0">
                <a:solidFill>
                  <a:srgbClr val="FF0000"/>
                </a:solidFill>
                <a:latin typeface="Times New Roman" panose="02020603050405020304" pitchFamily="18" charset="0"/>
                <a:cs typeface="Times New Roman" panose="02020603050405020304" pitchFamily="18" charset="0"/>
              </a:rPr>
              <a:t>красная зона </a:t>
            </a:r>
            <a:r>
              <a:rPr lang="ru-RU" sz="1600" dirty="0" smtClean="0">
                <a:solidFill>
                  <a:schemeClr val="tx1"/>
                </a:solidFill>
                <a:latin typeface="Times New Roman" panose="02020603050405020304" pitchFamily="18" charset="0"/>
                <a:cs typeface="Times New Roman" panose="02020603050405020304" pitchFamily="18" charset="0"/>
              </a:rPr>
              <a:t>– вогнутый контакт, </a:t>
            </a:r>
            <a:r>
              <a:rPr lang="ru-RU" sz="1600" dirty="0" smtClean="0">
                <a:solidFill>
                  <a:srgbClr val="0070C0"/>
                </a:solidFill>
                <a:latin typeface="Times New Roman" panose="02020603050405020304" pitchFamily="18" charset="0"/>
                <a:cs typeface="Times New Roman" panose="02020603050405020304" pitchFamily="18" charset="0"/>
              </a:rPr>
              <a:t>синяя зона </a:t>
            </a:r>
            <a:r>
              <a:rPr lang="ru-RU" sz="1600" dirty="0" smtClean="0">
                <a:solidFill>
                  <a:schemeClr val="tx1"/>
                </a:solidFill>
                <a:latin typeface="Times New Roman" panose="02020603050405020304" pitchFamily="18" charset="0"/>
                <a:cs typeface="Times New Roman" panose="02020603050405020304" pitchFamily="18" charset="0"/>
              </a:rPr>
              <a:t>– выпуклый контакт </a:t>
            </a:r>
          </a:p>
        </p:txBody>
      </p:sp>
      <p:pic>
        <p:nvPicPr>
          <p:cNvPr id="12" name="Объект 2"/>
          <p:cNvPicPr>
            <a:picLocks noChangeAspect="1"/>
          </p:cNvPicPr>
          <p:nvPr/>
        </p:nvPicPr>
        <p:blipFill>
          <a:blip r:embed="rId8">
            <a:extLst>
              <a:ext uri="{28A0092B-C50C-407E-A947-70E740481C1C}">
                <a14:useLocalDpi xmlns:a14="http://schemas.microsoft.com/office/drawing/2010/main" val="0"/>
              </a:ext>
            </a:extLst>
          </a:blip>
          <a:srcRect l="8250" t="9402" r="3284" b="6061"/>
          <a:stretch>
            <a:fillRect/>
          </a:stretch>
        </p:blipFill>
        <p:spPr bwMode="auto">
          <a:xfrm>
            <a:off x="4460764" y="433720"/>
            <a:ext cx="3219053" cy="2121032"/>
          </a:xfrm>
          <a:prstGeom prst="rect">
            <a:avLst/>
          </a:prstGeom>
          <a:solidFill>
            <a:srgbClr val="FFFF00"/>
          </a:solidFill>
          <a:ln>
            <a:noFill/>
          </a:ln>
          <a:extLst/>
        </p:spPr>
      </p:pic>
      <p:sp>
        <p:nvSpPr>
          <p:cNvPr id="13" name="Прямоугольник 12"/>
          <p:cNvSpPr/>
          <p:nvPr/>
        </p:nvSpPr>
        <p:spPr>
          <a:xfrm>
            <a:off x="4579761" y="2568185"/>
            <a:ext cx="3100056" cy="45345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latin typeface="Times New Roman" panose="02020603050405020304" pitchFamily="18" charset="0"/>
                <a:cs typeface="Times New Roman" panose="02020603050405020304" pitchFamily="18" charset="0"/>
              </a:rPr>
              <a:t>Форма зубьев в ЭЦЗ. </a:t>
            </a:r>
          </a:p>
        </p:txBody>
      </p:sp>
    </p:spTree>
    <p:extLst>
      <p:ext uri="{BB962C8B-B14F-4D97-AF65-F5344CB8AC3E}">
        <p14:creationId xmlns:p14="http://schemas.microsoft.com/office/powerpoint/2010/main" val="475646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532" t="4200" r="12792" b="9380"/>
          <a:stretch/>
        </p:blipFill>
        <p:spPr bwMode="auto">
          <a:xfrm>
            <a:off x="1726127" y="788798"/>
            <a:ext cx="8946121" cy="5823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Прямоугольник 24"/>
          <p:cNvSpPr/>
          <p:nvPr/>
        </p:nvSpPr>
        <p:spPr>
          <a:xfrm>
            <a:off x="223199" y="432000"/>
            <a:ext cx="10261515" cy="338554"/>
          </a:xfrm>
          <a:prstGeom prst="rect">
            <a:avLst/>
          </a:prstGeom>
          <a:solidFill>
            <a:srgbClr val="C00000">
              <a:alpha val="14902"/>
            </a:srgbClr>
          </a:solidFill>
        </p:spPr>
        <p:txBody>
          <a:bodyPr wrap="square">
            <a:spAutoFit/>
          </a:bodyPr>
          <a:lstStyle/>
          <a:p>
            <a:r>
              <a:rPr lang="ru-RU" sz="1600"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РАЗРАБОТКА КД НА ЭЦ-РЕДУКТОР. Сравнение геометрий ЭЦ и эвольвентного зацеплений</a:t>
            </a:r>
            <a:endParaRPr lang="ru-RU" sz="16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 name="AutoShape 4" descr="Картинки по запросу новосибирский государственный университет логотип"/>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dirty="0"/>
          </a:p>
        </p:txBody>
      </p:sp>
      <p:pic>
        <p:nvPicPr>
          <p:cNvPr id="11" name="Picture 3" descr="C:\Users\ZNV\Desktop\Новые фото\3 Сравнение эвольвентных и ЭЦ колёс\20171115_123614.JPG"/>
          <p:cNvPicPr>
            <a:picLocks noChangeAspect="1" noChangeArrowheads="1"/>
          </p:cNvPicPr>
          <p:nvPr/>
        </p:nvPicPr>
        <p:blipFill>
          <a:blip r:embed="rId3" cstate="print">
            <a:extLst>
              <a:ext uri="{28A0092B-C50C-407E-A947-70E740481C1C}">
                <a14:useLocalDpi xmlns:a14="http://schemas.microsoft.com/office/drawing/2010/main" val="0"/>
              </a:ext>
            </a:extLst>
          </a:blip>
          <a:srcRect l="23589" r="51243"/>
          <a:stretch>
            <a:fillRect/>
          </a:stretch>
        </p:blipFill>
        <p:spPr bwMode="auto">
          <a:xfrm flipH="1">
            <a:off x="7003200" y="3192848"/>
            <a:ext cx="1127761" cy="25205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ZNV\Desktop\Новые фото\3 Сравнение эвольвентных и ЭЦ колёс\20171115_123614.JPG"/>
          <p:cNvPicPr>
            <a:picLocks noChangeAspect="1" noChangeArrowheads="1"/>
          </p:cNvPicPr>
          <p:nvPr/>
        </p:nvPicPr>
        <p:blipFill>
          <a:blip r:embed="rId3" cstate="print">
            <a:extLst>
              <a:ext uri="{28A0092B-C50C-407E-A947-70E740481C1C}">
                <a14:useLocalDpi xmlns:a14="http://schemas.microsoft.com/office/drawing/2010/main" val="0"/>
              </a:ext>
            </a:extLst>
          </a:blip>
          <a:srcRect l="48757" r="25055"/>
          <a:stretch>
            <a:fillRect/>
          </a:stretch>
        </p:blipFill>
        <p:spPr bwMode="auto">
          <a:xfrm flipH="1">
            <a:off x="8711564" y="3192849"/>
            <a:ext cx="1173479" cy="25205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094172" y="6084705"/>
            <a:ext cx="5534272" cy="338554"/>
          </a:xfrm>
          <a:prstGeom prst="rect">
            <a:avLst/>
          </a:prstGeom>
          <a:noFill/>
        </p:spPr>
        <p:txBody>
          <a:bodyPr wrap="none" rtlCol="0">
            <a:spAutoFit/>
          </a:bodyPr>
          <a:lstStyle/>
          <a:p>
            <a:pPr algn="ctr"/>
            <a:r>
              <a:rPr lang="ru-RU" sz="1600" i="1" dirty="0" smtClean="0">
                <a:latin typeface="Times New Roman" pitchFamily="18" charset="0"/>
                <a:cs typeface="Times New Roman" pitchFamily="18" charset="0"/>
              </a:rPr>
              <a:t>Слева  на обоих рисунках– ЭЦ-зубья, справа - </a:t>
            </a:r>
            <a:r>
              <a:rPr lang="ru-RU" sz="1600" i="1" dirty="0" err="1" smtClean="0">
                <a:latin typeface="Times New Roman" pitchFamily="18" charset="0"/>
                <a:cs typeface="Times New Roman" pitchFamily="18" charset="0"/>
              </a:rPr>
              <a:t>эвольвентные</a:t>
            </a:r>
            <a:r>
              <a:rPr lang="ru-RU" sz="1600" i="1" dirty="0" smtClean="0">
                <a:latin typeface="Times New Roman" pitchFamily="18" charset="0"/>
                <a:cs typeface="Times New Roman" pitchFamily="18" charset="0"/>
              </a:rPr>
              <a:t> </a:t>
            </a:r>
          </a:p>
        </p:txBody>
      </p:sp>
      <p:sp>
        <p:nvSpPr>
          <p:cNvPr id="9" name="TextBox 8"/>
          <p:cNvSpPr txBox="1"/>
          <p:nvPr/>
        </p:nvSpPr>
        <p:spPr>
          <a:xfrm>
            <a:off x="983616" y="1282332"/>
            <a:ext cx="1485022" cy="461665"/>
          </a:xfrm>
          <a:prstGeom prst="rect">
            <a:avLst/>
          </a:prstGeom>
          <a:noFill/>
        </p:spPr>
        <p:txBody>
          <a:bodyPr wrap="none" rtlCol="0">
            <a:spAutoFit/>
          </a:bodyPr>
          <a:lstStyle/>
          <a:p>
            <a:pPr algn="ctr"/>
            <a:r>
              <a:rPr lang="ru-RU" sz="2400" i="1" dirty="0" smtClean="0">
                <a:latin typeface="Times New Roman" pitchFamily="18" charset="0"/>
                <a:cs typeface="Times New Roman" pitchFamily="18" charset="0"/>
              </a:rPr>
              <a:t>1 ступень</a:t>
            </a:r>
          </a:p>
        </p:txBody>
      </p:sp>
      <p:sp>
        <p:nvSpPr>
          <p:cNvPr id="13" name="TextBox 12"/>
          <p:cNvSpPr txBox="1"/>
          <p:nvPr/>
        </p:nvSpPr>
        <p:spPr>
          <a:xfrm>
            <a:off x="5702265" y="1287955"/>
            <a:ext cx="1485022" cy="461665"/>
          </a:xfrm>
          <a:prstGeom prst="rect">
            <a:avLst/>
          </a:prstGeom>
          <a:noFill/>
        </p:spPr>
        <p:txBody>
          <a:bodyPr wrap="none" rtlCol="0">
            <a:spAutoFit/>
          </a:bodyPr>
          <a:lstStyle/>
          <a:p>
            <a:pPr algn="ctr"/>
            <a:r>
              <a:rPr lang="ru-RU" sz="2400" i="1" dirty="0" smtClean="0">
                <a:latin typeface="Times New Roman" pitchFamily="18" charset="0"/>
                <a:cs typeface="Times New Roman" pitchFamily="18" charset="0"/>
              </a:rPr>
              <a:t>2 ступень</a:t>
            </a:r>
          </a:p>
        </p:txBody>
      </p:sp>
    </p:spTree>
    <p:extLst>
      <p:ext uri="{BB962C8B-B14F-4D97-AF65-F5344CB8AC3E}">
        <p14:creationId xmlns:p14="http://schemas.microsoft.com/office/powerpoint/2010/main" val="4756462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p:cNvSpPr/>
          <p:nvPr/>
        </p:nvSpPr>
        <p:spPr>
          <a:xfrm>
            <a:off x="223199" y="432000"/>
            <a:ext cx="10261515" cy="338554"/>
          </a:xfrm>
          <a:prstGeom prst="rect">
            <a:avLst/>
          </a:prstGeom>
          <a:solidFill>
            <a:srgbClr val="C00000">
              <a:alpha val="14902"/>
            </a:srgbClr>
          </a:solidFill>
        </p:spPr>
        <p:txBody>
          <a:bodyPr wrap="square">
            <a:spAutoFit/>
          </a:bodyPr>
          <a:lstStyle/>
          <a:p>
            <a:r>
              <a:rPr lang="ru-RU" sz="1600"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ИЗГОТОВЛЕНИЕ ЭЦ-шестерен методом лезвийной обработки</a:t>
            </a:r>
            <a:endParaRPr lang="ru-RU" sz="16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 name="AutoShape 4" descr="Картинки по запросу новосибирский государственный университет логотип"/>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dirty="0"/>
          </a:p>
        </p:txBody>
      </p:sp>
      <p:pic>
        <p:nvPicPr>
          <p:cNvPr id="6" name="Рисунок 5" descr="\\Svv\общая\ФПИ\Итоговый отчет\Итоговый отчет 6\ТМ.202.00.00.001 Вал-шестерня входная - копия.tif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24399" y="2662829"/>
            <a:ext cx="1429004" cy="1398534"/>
          </a:xfrm>
          <a:prstGeom prst="rect">
            <a:avLst/>
          </a:prstGeom>
          <a:noFill/>
          <a:ln>
            <a:noFill/>
          </a:ln>
        </p:spPr>
      </p:pic>
      <p:graphicFrame>
        <p:nvGraphicFramePr>
          <p:cNvPr id="7" name="Диаграмма 6"/>
          <p:cNvGraphicFramePr>
            <a:graphicFrameLocks/>
          </p:cNvGraphicFramePr>
          <p:nvPr>
            <p:extLst>
              <p:ext uri="{D42A27DB-BD31-4B8C-83A1-F6EECF244321}">
                <p14:modId xmlns:p14="http://schemas.microsoft.com/office/powerpoint/2010/main" val="4038243351"/>
              </p:ext>
            </p:extLst>
          </p:nvPr>
        </p:nvGraphicFramePr>
        <p:xfrm>
          <a:off x="5960076" y="780582"/>
          <a:ext cx="5731817" cy="3867222"/>
        </p:xfrm>
        <a:graphic>
          <a:graphicData uri="http://schemas.openxmlformats.org/drawingml/2006/chart">
            <c:chart xmlns:c="http://schemas.openxmlformats.org/drawingml/2006/chart" xmlns:r="http://schemas.openxmlformats.org/officeDocument/2006/relationships" r:id="rId3"/>
          </a:graphicData>
        </a:graphic>
      </p:graphicFrame>
      <p:sp>
        <p:nvSpPr>
          <p:cNvPr id="9" name="Прямоугольник 8"/>
          <p:cNvSpPr/>
          <p:nvPr/>
        </p:nvSpPr>
        <p:spPr>
          <a:xfrm>
            <a:off x="2776856" y="4460827"/>
            <a:ext cx="7704667" cy="1289859"/>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dirty="0">
                <a:solidFill>
                  <a:schemeClr val="tx1"/>
                </a:solidFill>
                <a:latin typeface="Times New Roman" panose="02020603050405020304" pitchFamily="18" charset="0"/>
                <a:cs typeface="Times New Roman" panose="02020603050405020304" pitchFamily="18" charset="0"/>
              </a:rPr>
              <a:t>Разброс замеров зубьев  ЭЦ-шестерни соответствует </a:t>
            </a:r>
            <a:r>
              <a:rPr lang="ru-RU" dirty="0">
                <a:solidFill>
                  <a:srgbClr val="FF0000"/>
                </a:solidFill>
                <a:latin typeface="Times New Roman" panose="02020603050405020304" pitchFamily="18" charset="0"/>
                <a:cs typeface="Times New Roman" panose="02020603050405020304" pitchFamily="18" charset="0"/>
              </a:rPr>
              <a:t>8 степени точности </a:t>
            </a:r>
            <a:r>
              <a:rPr lang="ru-RU" dirty="0">
                <a:solidFill>
                  <a:schemeClr val="tx1"/>
                </a:solidFill>
                <a:latin typeface="Times New Roman" panose="02020603050405020304" pitchFamily="18" charset="0"/>
                <a:cs typeface="Times New Roman" panose="02020603050405020304" pitchFamily="18" charset="0"/>
              </a:rPr>
              <a:t>по ГОСТ 1643-81 по параметрам кинематической точности:</a:t>
            </a:r>
          </a:p>
          <a:p>
            <a:pPr algn="just"/>
            <a:r>
              <a:rPr lang="ru-RU" dirty="0" smtClean="0">
                <a:solidFill>
                  <a:schemeClr val="tx1"/>
                </a:solidFill>
                <a:latin typeface="Times New Roman" panose="02020603050405020304" pitchFamily="18" charset="0"/>
                <a:cs typeface="Times New Roman" panose="02020603050405020304" pitchFamily="18" charset="0"/>
              </a:rPr>
              <a:t>- радиальное </a:t>
            </a:r>
            <a:r>
              <a:rPr lang="ru-RU" dirty="0">
                <a:solidFill>
                  <a:schemeClr val="tx1"/>
                </a:solidFill>
                <a:latin typeface="Times New Roman" panose="02020603050405020304" pitchFamily="18" charset="0"/>
                <a:cs typeface="Times New Roman" panose="02020603050405020304" pitchFamily="18" charset="0"/>
              </a:rPr>
              <a:t>биение зубчатого венца</a:t>
            </a:r>
          </a:p>
          <a:p>
            <a:pPr algn="just"/>
            <a:r>
              <a:rPr lang="ru-RU" dirty="0" smtClean="0">
                <a:solidFill>
                  <a:schemeClr val="tx1"/>
                </a:solidFill>
                <a:latin typeface="Times New Roman" panose="02020603050405020304" pitchFamily="18" charset="0"/>
                <a:cs typeface="Times New Roman" panose="02020603050405020304" pitchFamily="18" charset="0"/>
              </a:rPr>
              <a:t>- накопленная </a:t>
            </a:r>
            <a:r>
              <a:rPr lang="ru-RU" dirty="0">
                <a:solidFill>
                  <a:schemeClr val="tx1"/>
                </a:solidFill>
                <a:latin typeface="Times New Roman" panose="02020603050405020304" pitchFamily="18" charset="0"/>
                <a:cs typeface="Times New Roman" panose="02020603050405020304" pitchFamily="18" charset="0"/>
              </a:rPr>
              <a:t>погрешность шага зубчатого колеса</a:t>
            </a:r>
          </a:p>
        </p:txBody>
      </p:sp>
      <p:pic>
        <p:nvPicPr>
          <p:cNvPr id="10" name="Рисунок 9" descr="\\Svv\общая\Технические задания\фото изготовление\2017\17.12.04 ФПИ\IMG_20171204_155929.jpg"/>
          <p:cNvPicPr>
            <a:picLocks noChangeAspect="1"/>
          </p:cNvPicPr>
          <p:nvPr/>
        </p:nvPicPr>
        <p:blipFill rotWithShape="1">
          <a:blip r:embed="rId4" cstate="print">
            <a:extLst>
              <a:ext uri="{28A0092B-C50C-407E-A947-70E740481C1C}">
                <a14:useLocalDpi xmlns:a14="http://schemas.microsoft.com/office/drawing/2010/main" val="0"/>
              </a:ext>
            </a:extLst>
          </a:blip>
          <a:srcRect l="7458" t="23411" b="118"/>
          <a:stretch/>
        </p:blipFill>
        <p:spPr bwMode="auto">
          <a:xfrm>
            <a:off x="333831" y="944879"/>
            <a:ext cx="5626245" cy="3489961"/>
          </a:xfrm>
          <a:prstGeom prst="rect">
            <a:avLst/>
          </a:prstGeom>
          <a:noFill/>
          <a:ln>
            <a:noFill/>
          </a:ln>
        </p:spPr>
      </p:pic>
      <p:sp>
        <p:nvSpPr>
          <p:cNvPr id="8" name="Прямоугольник 7"/>
          <p:cNvSpPr/>
          <p:nvPr/>
        </p:nvSpPr>
        <p:spPr>
          <a:xfrm>
            <a:off x="333831" y="5879212"/>
            <a:ext cx="8969657" cy="747289"/>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latin typeface="Times New Roman" panose="02020603050405020304" pitchFamily="18" charset="0"/>
                <a:cs typeface="Times New Roman" panose="02020603050405020304" pitchFamily="18" charset="0"/>
              </a:rPr>
              <a:t>Первоначально лезвийная обработка ЭЦ-зубьев по закалённому материалу дала 7 степень точности. </a:t>
            </a:r>
          </a:p>
          <a:p>
            <a:pPr algn="ctr"/>
            <a:r>
              <a:rPr lang="ru-RU" sz="1600" dirty="0" smtClean="0">
                <a:solidFill>
                  <a:schemeClr val="tx1"/>
                </a:solidFill>
                <a:latin typeface="Times New Roman" panose="02020603050405020304" pitchFamily="18" charset="0"/>
                <a:cs typeface="Times New Roman" panose="02020603050405020304" pitchFamily="18" charset="0"/>
              </a:rPr>
              <a:t>Но по истечении времени остаточные напряжения деформировали шестерни до 8 степени точности.</a:t>
            </a:r>
            <a:endParaRPr lang="ru-RU" sz="1600" dirty="0">
              <a:solidFill>
                <a:schemeClr val="tx1"/>
              </a:solidFill>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84" t="21303" r="2155" b="12337"/>
          <a:stretch/>
        </p:blipFill>
        <p:spPr bwMode="auto">
          <a:xfrm>
            <a:off x="9537405" y="5879212"/>
            <a:ext cx="2302361" cy="893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02078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p:cNvSpPr>
            <a:spLocks noGrp="1"/>
          </p:cNvSpPr>
          <p:nvPr>
            <p:ph type="ftr" sz="quarter" idx="11"/>
          </p:nvPr>
        </p:nvSpPr>
        <p:spPr/>
        <p:txBody>
          <a:bodyPr/>
          <a:lstStyle/>
          <a:p>
            <a:pPr>
              <a:defRPr/>
            </a:pPr>
            <a:r>
              <a:rPr lang="en-US" smtClean="0"/>
              <a:t>www.ec-gearing.ru</a:t>
            </a:r>
            <a:endParaRPr lang="ru-RU"/>
          </a:p>
        </p:txBody>
      </p:sp>
      <p:pic>
        <p:nvPicPr>
          <p:cNvPr id="5" name="Picture 3" descr="\\ARCHIVE\Volume_1\Проекты\ТМ.202.00.00.000 - Редуктор ФПИ\фото\Архив\1\Разное\Редуктор без верхней крышки.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106" t="3757" r="13408" b="20051"/>
          <a:stretch/>
        </p:blipFill>
        <p:spPr bwMode="auto">
          <a:xfrm flipH="1">
            <a:off x="556098" y="996129"/>
            <a:ext cx="5113181" cy="536378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Диаграмма 8"/>
          <p:cNvGraphicFramePr>
            <a:graphicFrameLocks/>
          </p:cNvGraphicFramePr>
          <p:nvPr>
            <p:extLst>
              <p:ext uri="{D42A27DB-BD31-4B8C-83A1-F6EECF244321}">
                <p14:modId xmlns:p14="http://schemas.microsoft.com/office/powerpoint/2010/main" val="2642324107"/>
              </p:ext>
            </p:extLst>
          </p:nvPr>
        </p:nvGraphicFramePr>
        <p:xfrm>
          <a:off x="5791200" y="836712"/>
          <a:ext cx="6137449" cy="3811488"/>
        </p:xfrm>
        <a:graphic>
          <a:graphicData uri="http://schemas.openxmlformats.org/drawingml/2006/chart">
            <c:chart xmlns:c="http://schemas.openxmlformats.org/drawingml/2006/chart" xmlns:r="http://schemas.openxmlformats.org/officeDocument/2006/relationships" r:id="rId3"/>
          </a:graphicData>
        </a:graphic>
      </p:graphicFrame>
      <p:pic>
        <p:nvPicPr>
          <p:cNvPr id="12" name="Рисунок 11" descr="\\Svv\общая\ФПИ\Итоговый отчет\Итоговый отчет 6\ТМ.202.00.00.001 Вал-шестерня входная - копия.tif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06088" y="2316480"/>
            <a:ext cx="1637072" cy="1602165"/>
          </a:xfrm>
          <a:prstGeom prst="rect">
            <a:avLst/>
          </a:prstGeom>
          <a:noFill/>
          <a:ln>
            <a:noFill/>
          </a:ln>
        </p:spPr>
      </p:pic>
      <p:sp>
        <p:nvSpPr>
          <p:cNvPr id="8" name="Прямоугольник 7"/>
          <p:cNvSpPr/>
          <p:nvPr/>
        </p:nvSpPr>
        <p:spPr>
          <a:xfrm>
            <a:off x="223199" y="432000"/>
            <a:ext cx="10261515" cy="338554"/>
          </a:xfrm>
          <a:prstGeom prst="rect">
            <a:avLst/>
          </a:prstGeom>
          <a:solidFill>
            <a:srgbClr val="C00000">
              <a:alpha val="14902"/>
            </a:srgbClr>
          </a:solidFill>
        </p:spPr>
        <p:txBody>
          <a:bodyPr wrap="square">
            <a:spAutoFit/>
          </a:bodyPr>
          <a:lstStyle/>
          <a:p>
            <a:r>
              <a:rPr lang="ru-RU" sz="1600"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ЗАМЕР. шлифованные эвольвентные шестерни</a:t>
            </a:r>
            <a:endParaRPr lang="ru-RU" sz="16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Прямоугольник 9"/>
          <p:cNvSpPr/>
          <p:nvPr/>
        </p:nvSpPr>
        <p:spPr>
          <a:xfrm>
            <a:off x="6065521" y="4815839"/>
            <a:ext cx="5562600" cy="1478281"/>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smtClean="0">
                <a:solidFill>
                  <a:schemeClr val="tx1"/>
                </a:solidFill>
              </a:rPr>
              <a:t>Разброс замеров зубьев  шестерни соответствует         </a:t>
            </a:r>
            <a:r>
              <a:rPr lang="ru-RU" b="1" dirty="0" smtClean="0">
                <a:solidFill>
                  <a:schemeClr val="tx1"/>
                </a:solidFill>
              </a:rPr>
              <a:t>5 степени точности </a:t>
            </a:r>
            <a:r>
              <a:rPr lang="ru-RU" dirty="0" smtClean="0">
                <a:solidFill>
                  <a:schemeClr val="tx1"/>
                </a:solidFill>
              </a:rPr>
              <a:t>по ГОСТ 1643-81 по параметрам кинематической точности:</a:t>
            </a:r>
          </a:p>
          <a:p>
            <a:r>
              <a:rPr lang="ru-RU" sz="1600" dirty="0" smtClean="0">
                <a:solidFill>
                  <a:schemeClr val="tx1"/>
                </a:solidFill>
              </a:rPr>
              <a:t>- радиальное биение зубчатого венца.</a:t>
            </a:r>
          </a:p>
          <a:p>
            <a:r>
              <a:rPr lang="ru-RU" sz="1600" dirty="0" smtClean="0">
                <a:solidFill>
                  <a:schemeClr val="tx1"/>
                </a:solidFill>
              </a:rPr>
              <a:t>- накопленная погрешность шага зубчатого колеса.</a:t>
            </a:r>
          </a:p>
          <a:p>
            <a:pPr algn="just"/>
            <a:endParaRPr lang="ru-RU"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2461086"/>
      </p:ext>
    </p:extLst>
  </p:cSld>
  <p:clrMapOvr>
    <a:masterClrMapping/>
  </p:clrMapOvr>
</p:sld>
</file>

<file path=ppt/theme/theme1.xml><?xml version="1.0" encoding="utf-8"?>
<a:theme xmlns:a="http://schemas.openxmlformats.org/drawingml/2006/main" name="Тема1">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00000">
            <a:alpha val="14902"/>
          </a:srgbClr>
        </a:solidFill>
      </a:spPr>
      <a:bodyPr wrap="square">
        <a:spAutoFit/>
      </a:bodyPr>
      <a:lstStyle>
        <a:defPPr>
          <a:defRPr sz="2000" dirty="0" smtClean="0">
            <a:solidFill>
              <a:schemeClr val="bg1"/>
            </a:solidFill>
            <a:latin typeface="Times New Roman" panose="02020603050405020304" pitchFamily="18" charset="0"/>
            <a:cs typeface="Times New Roman" panose="02020603050405020304" pitchFamily="18" charset="0"/>
          </a:defRPr>
        </a:defPPr>
      </a:lst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Pushpin</Template>
  <TotalTime>16434</TotalTime>
  <Words>1735</Words>
  <Application>Microsoft Office PowerPoint</Application>
  <PresentationFormat>Произвольный</PresentationFormat>
  <Paragraphs>349</Paragraphs>
  <Slides>26</Slides>
  <Notes>1</Notes>
  <HiddenSlides>0</HiddenSlides>
  <MMClips>1</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26</vt:i4>
      </vt:variant>
    </vt:vector>
  </HeadingPairs>
  <TitlesOfParts>
    <vt:vector size="28" baseType="lpstr">
      <vt:lpstr>Тема1</vt:lpstr>
      <vt:lpstr>CorelDRAW</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Васильков Дмитрий Викторович</dc:creator>
  <cp:lastModifiedBy>СВВ</cp:lastModifiedBy>
  <cp:revision>912</cp:revision>
  <cp:lastPrinted>2017-11-24T10:38:45Z</cp:lastPrinted>
  <dcterms:created xsi:type="dcterms:W3CDTF">2014-01-15T11:19:23Z</dcterms:created>
  <dcterms:modified xsi:type="dcterms:W3CDTF">2019-02-14T02:20:17Z</dcterms:modified>
</cp:coreProperties>
</file>